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4229" r:id="rId1"/>
  </p:sldMasterIdLst>
  <p:notesMasterIdLst>
    <p:notesMasterId r:id="rId16"/>
  </p:notesMasterIdLst>
  <p:handoutMasterIdLst>
    <p:handoutMasterId r:id="rId17"/>
  </p:handoutMasterIdLst>
  <p:sldIdLst>
    <p:sldId id="1186" r:id="rId2"/>
    <p:sldId id="1462" r:id="rId3"/>
    <p:sldId id="1488" r:id="rId4"/>
    <p:sldId id="1489" r:id="rId5"/>
    <p:sldId id="1425" r:id="rId6"/>
    <p:sldId id="1439" r:id="rId7"/>
    <p:sldId id="1427" r:id="rId8"/>
    <p:sldId id="1509" r:id="rId9"/>
    <p:sldId id="1458" r:id="rId10"/>
    <p:sldId id="1459" r:id="rId11"/>
    <p:sldId id="1430" r:id="rId12"/>
    <p:sldId id="1508" r:id="rId13"/>
    <p:sldId id="1272" r:id="rId14"/>
    <p:sldId id="853" r:id="rId15"/>
  </p:sldIdLst>
  <p:sldSz cx="9906000" cy="6858000" type="A4"/>
  <p:notesSz cx="6797675" cy="9926638"/>
  <p:defaultTextStyle>
    <a:defPPr>
      <a:defRPr lang="en-US"/>
    </a:defPPr>
    <a:lvl1pPr algn="l" rtl="0" fontAlgn="base">
      <a:spcBef>
        <a:spcPct val="0"/>
      </a:spcBef>
      <a:spcAft>
        <a:spcPct val="0"/>
      </a:spcAft>
      <a:defRPr sz="1400" b="1" kern="1200">
        <a:solidFill>
          <a:schemeClr val="tx1"/>
        </a:solidFill>
        <a:latin typeface="Arial" charset="0"/>
        <a:ea typeface="+mn-ea"/>
        <a:cs typeface="+mn-cs"/>
      </a:defRPr>
    </a:lvl1pPr>
    <a:lvl2pPr marL="457200" algn="l" rtl="0" fontAlgn="base">
      <a:spcBef>
        <a:spcPct val="0"/>
      </a:spcBef>
      <a:spcAft>
        <a:spcPct val="0"/>
      </a:spcAft>
      <a:defRPr sz="1400" b="1" kern="1200">
        <a:solidFill>
          <a:schemeClr val="tx1"/>
        </a:solidFill>
        <a:latin typeface="Arial" charset="0"/>
        <a:ea typeface="+mn-ea"/>
        <a:cs typeface="+mn-cs"/>
      </a:defRPr>
    </a:lvl2pPr>
    <a:lvl3pPr marL="914400" algn="l" rtl="0" fontAlgn="base">
      <a:spcBef>
        <a:spcPct val="0"/>
      </a:spcBef>
      <a:spcAft>
        <a:spcPct val="0"/>
      </a:spcAft>
      <a:defRPr sz="1400" b="1" kern="1200">
        <a:solidFill>
          <a:schemeClr val="tx1"/>
        </a:solidFill>
        <a:latin typeface="Arial" charset="0"/>
        <a:ea typeface="+mn-ea"/>
        <a:cs typeface="+mn-cs"/>
      </a:defRPr>
    </a:lvl3pPr>
    <a:lvl4pPr marL="1371600" algn="l" rtl="0" fontAlgn="base">
      <a:spcBef>
        <a:spcPct val="0"/>
      </a:spcBef>
      <a:spcAft>
        <a:spcPct val="0"/>
      </a:spcAft>
      <a:defRPr sz="1400" b="1" kern="1200">
        <a:solidFill>
          <a:schemeClr val="tx1"/>
        </a:solidFill>
        <a:latin typeface="Arial" charset="0"/>
        <a:ea typeface="+mn-ea"/>
        <a:cs typeface="+mn-cs"/>
      </a:defRPr>
    </a:lvl4pPr>
    <a:lvl5pPr marL="1828800" algn="l" rtl="0" fontAlgn="base">
      <a:spcBef>
        <a:spcPct val="0"/>
      </a:spcBef>
      <a:spcAft>
        <a:spcPct val="0"/>
      </a:spcAft>
      <a:defRPr sz="1400" b="1" kern="1200">
        <a:solidFill>
          <a:schemeClr val="tx1"/>
        </a:solidFill>
        <a:latin typeface="Arial" charset="0"/>
        <a:ea typeface="+mn-ea"/>
        <a:cs typeface="+mn-cs"/>
      </a:defRPr>
    </a:lvl5pPr>
    <a:lvl6pPr marL="2286000" algn="l" defTabSz="914400" rtl="0" eaLnBrk="1" latinLnBrk="0" hangingPunct="1">
      <a:defRPr sz="1400" b="1" kern="1200">
        <a:solidFill>
          <a:schemeClr val="tx1"/>
        </a:solidFill>
        <a:latin typeface="Arial" charset="0"/>
        <a:ea typeface="+mn-ea"/>
        <a:cs typeface="+mn-cs"/>
      </a:defRPr>
    </a:lvl6pPr>
    <a:lvl7pPr marL="2743200" algn="l" defTabSz="914400" rtl="0" eaLnBrk="1" latinLnBrk="0" hangingPunct="1">
      <a:defRPr sz="1400" b="1" kern="1200">
        <a:solidFill>
          <a:schemeClr val="tx1"/>
        </a:solidFill>
        <a:latin typeface="Arial" charset="0"/>
        <a:ea typeface="+mn-ea"/>
        <a:cs typeface="+mn-cs"/>
      </a:defRPr>
    </a:lvl7pPr>
    <a:lvl8pPr marL="3200400" algn="l" defTabSz="914400" rtl="0" eaLnBrk="1" latinLnBrk="0" hangingPunct="1">
      <a:defRPr sz="1400" b="1" kern="1200">
        <a:solidFill>
          <a:schemeClr val="tx1"/>
        </a:solidFill>
        <a:latin typeface="Arial" charset="0"/>
        <a:ea typeface="+mn-ea"/>
        <a:cs typeface="+mn-cs"/>
      </a:defRPr>
    </a:lvl8pPr>
    <a:lvl9pPr marL="3657600" algn="l" defTabSz="914400" rtl="0" eaLnBrk="1" latinLnBrk="0" hangingPunct="1">
      <a:defRPr sz="14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2243" userDrawn="1">
          <p15:clr>
            <a:srgbClr val="A4A3A4"/>
          </p15:clr>
        </p15:guide>
        <p15:guide id="2" pos="2994" userDrawn="1">
          <p15:clr>
            <a:srgbClr val="A4A3A4"/>
          </p15:clr>
        </p15:guide>
        <p15:guide id="3" orient="horz" pos="3128" userDrawn="1">
          <p15:clr>
            <a:srgbClr val="A4A3A4"/>
          </p15:clr>
        </p15:guide>
        <p15:guide id="4"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399"/>
    <a:srgbClr val="000000"/>
    <a:srgbClr val="1C1C1C"/>
    <a:srgbClr val="007635"/>
    <a:srgbClr val="EAEAEA"/>
    <a:srgbClr val="8FC7F5"/>
    <a:srgbClr val="114AFF"/>
    <a:srgbClr val="AFE4FF"/>
    <a:srgbClr val="93D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4" autoAdjust="0"/>
    <p:restoredTop sz="97812" autoAdjust="0"/>
  </p:normalViewPr>
  <p:slideViewPr>
    <p:cSldViewPr>
      <p:cViewPr varScale="1">
        <p:scale>
          <a:sx n="94" d="100"/>
          <a:sy n="94" d="100"/>
        </p:scale>
        <p:origin x="84" y="414"/>
      </p:cViewPr>
      <p:guideLst>
        <p:guide orient="horz" pos="2160"/>
        <p:guide pos="3120"/>
      </p:guideLst>
    </p:cSldViewPr>
  </p:slideViewPr>
  <p:outlineViewPr>
    <p:cViewPr>
      <p:scale>
        <a:sx n="33" d="100"/>
        <a:sy n="33" d="100"/>
      </p:scale>
      <p:origin x="0" y="0"/>
    </p:cViewPr>
  </p:outlineViewPr>
  <p:notesTextViewPr>
    <p:cViewPr>
      <p:scale>
        <a:sx n="3" d="2"/>
        <a:sy n="3" d="2"/>
      </p:scale>
      <p:origin x="0" y="0"/>
    </p:cViewPr>
  </p:notesTextViewPr>
  <p:sorterViewPr>
    <p:cViewPr>
      <p:scale>
        <a:sx n="150" d="100"/>
        <a:sy n="150" d="100"/>
      </p:scale>
      <p:origin x="0" y="5885"/>
    </p:cViewPr>
  </p:sorterViewPr>
  <p:notesViewPr>
    <p:cSldViewPr>
      <p:cViewPr varScale="1">
        <p:scale>
          <a:sx n="111" d="100"/>
          <a:sy n="111" d="100"/>
        </p:scale>
        <p:origin x="-1728" y="-90"/>
      </p:cViewPr>
      <p:guideLst>
        <p:guide orient="horz" pos="2243"/>
        <p:guide pos="2994"/>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1" y="1"/>
            <a:ext cx="2945659" cy="497474"/>
          </a:xfrm>
          <a:prstGeom prst="rect">
            <a:avLst/>
          </a:prstGeom>
          <a:noFill/>
          <a:ln w="9525">
            <a:noFill/>
            <a:miter lim="800000"/>
            <a:headEnd/>
            <a:tailEnd/>
          </a:ln>
          <a:effectLst/>
        </p:spPr>
        <p:txBody>
          <a:bodyPr vert="horz" wrap="square" lIns="88950" tIns="44473" rIns="88950" bIns="44473" numCol="1" anchor="t" anchorCtr="0" compatLnSpc="1">
            <a:prstTxWarp prst="textNoShape">
              <a:avLst/>
            </a:prstTxWarp>
          </a:bodyPr>
          <a:lstStyle>
            <a:lvl1pPr defTabSz="887551">
              <a:defRPr sz="1200" b="0">
                <a:effectLst/>
                <a:latin typeface="Verdana" pitchFamily="34" charset="0"/>
              </a:defRPr>
            </a:lvl1pPr>
          </a:lstStyle>
          <a:p>
            <a:pPr>
              <a:defRPr/>
            </a:pPr>
            <a:endParaRPr lang="en-US"/>
          </a:p>
        </p:txBody>
      </p:sp>
      <p:sp>
        <p:nvSpPr>
          <p:cNvPr id="71683" name="Rectangle 3"/>
          <p:cNvSpPr>
            <a:spLocks noGrp="1" noChangeArrowheads="1"/>
          </p:cNvSpPr>
          <p:nvPr>
            <p:ph type="dt" sz="quarter" idx="1"/>
          </p:nvPr>
        </p:nvSpPr>
        <p:spPr bwMode="auto">
          <a:xfrm>
            <a:off x="3850444" y="1"/>
            <a:ext cx="2945659" cy="497474"/>
          </a:xfrm>
          <a:prstGeom prst="rect">
            <a:avLst/>
          </a:prstGeom>
          <a:noFill/>
          <a:ln w="9525">
            <a:noFill/>
            <a:miter lim="800000"/>
            <a:headEnd/>
            <a:tailEnd/>
          </a:ln>
          <a:effectLst/>
        </p:spPr>
        <p:txBody>
          <a:bodyPr vert="horz" wrap="square" lIns="88950" tIns="44473" rIns="88950" bIns="44473" numCol="1" anchor="t" anchorCtr="0" compatLnSpc="1">
            <a:prstTxWarp prst="textNoShape">
              <a:avLst/>
            </a:prstTxWarp>
          </a:bodyPr>
          <a:lstStyle>
            <a:lvl1pPr algn="r" defTabSz="887551">
              <a:defRPr sz="1200" b="0">
                <a:effectLst/>
                <a:latin typeface="Verdana" pitchFamily="34" charset="0"/>
              </a:defRPr>
            </a:lvl1pPr>
          </a:lstStyle>
          <a:p>
            <a:pPr>
              <a:defRPr/>
            </a:pPr>
            <a:endParaRPr lang="en-US"/>
          </a:p>
        </p:txBody>
      </p:sp>
      <p:sp>
        <p:nvSpPr>
          <p:cNvPr id="71684" name="Rectangle 4"/>
          <p:cNvSpPr>
            <a:spLocks noGrp="1" noChangeArrowheads="1"/>
          </p:cNvSpPr>
          <p:nvPr>
            <p:ph type="ftr" sz="quarter" idx="2"/>
          </p:nvPr>
        </p:nvSpPr>
        <p:spPr bwMode="auto">
          <a:xfrm>
            <a:off x="1" y="9429169"/>
            <a:ext cx="2945659" cy="495842"/>
          </a:xfrm>
          <a:prstGeom prst="rect">
            <a:avLst/>
          </a:prstGeom>
          <a:noFill/>
          <a:ln w="9525">
            <a:noFill/>
            <a:miter lim="800000"/>
            <a:headEnd/>
            <a:tailEnd/>
          </a:ln>
          <a:effectLst/>
        </p:spPr>
        <p:txBody>
          <a:bodyPr vert="horz" wrap="square" lIns="88950" tIns="44473" rIns="88950" bIns="44473" numCol="1" anchor="b" anchorCtr="0" compatLnSpc="1">
            <a:prstTxWarp prst="textNoShape">
              <a:avLst/>
            </a:prstTxWarp>
          </a:bodyPr>
          <a:lstStyle>
            <a:lvl1pPr defTabSz="887551">
              <a:defRPr sz="1200" b="0">
                <a:effectLst/>
                <a:latin typeface="Verdana" pitchFamily="34" charset="0"/>
              </a:defRPr>
            </a:lvl1pPr>
          </a:lstStyle>
          <a:p>
            <a:pPr>
              <a:defRPr/>
            </a:pPr>
            <a:endParaRPr lang="en-US"/>
          </a:p>
        </p:txBody>
      </p:sp>
      <p:sp>
        <p:nvSpPr>
          <p:cNvPr id="71685" name="Rectangle 5"/>
          <p:cNvSpPr>
            <a:spLocks noGrp="1" noChangeArrowheads="1"/>
          </p:cNvSpPr>
          <p:nvPr>
            <p:ph type="sldNum" sz="quarter" idx="3"/>
          </p:nvPr>
        </p:nvSpPr>
        <p:spPr bwMode="auto">
          <a:xfrm>
            <a:off x="3850444" y="9429169"/>
            <a:ext cx="2945659" cy="495842"/>
          </a:xfrm>
          <a:prstGeom prst="rect">
            <a:avLst/>
          </a:prstGeom>
          <a:noFill/>
          <a:ln w="9525">
            <a:noFill/>
            <a:miter lim="800000"/>
            <a:headEnd/>
            <a:tailEnd/>
          </a:ln>
          <a:effectLst/>
        </p:spPr>
        <p:txBody>
          <a:bodyPr vert="horz" wrap="square" lIns="88950" tIns="44473" rIns="88950" bIns="44473" numCol="1" anchor="b" anchorCtr="0" compatLnSpc="1">
            <a:prstTxWarp prst="textNoShape">
              <a:avLst/>
            </a:prstTxWarp>
          </a:bodyPr>
          <a:lstStyle>
            <a:lvl1pPr algn="r" defTabSz="887551">
              <a:defRPr sz="1200" b="0">
                <a:effectLst/>
                <a:latin typeface="Verdana" pitchFamily="34" charset="0"/>
              </a:defRPr>
            </a:lvl1pPr>
          </a:lstStyle>
          <a:p>
            <a:pPr>
              <a:defRPr/>
            </a:pPr>
            <a:fld id="{512DD542-D5AA-459C-A072-2C2EE5884A2C}" type="slidenum">
              <a:rPr lang="en-US"/>
              <a:pPr>
                <a:defRPr/>
              </a:pPr>
              <a:t>‹#›</a:t>
            </a:fld>
            <a:endParaRPr lang="en-US"/>
          </a:p>
        </p:txBody>
      </p:sp>
    </p:spTree>
    <p:extLst>
      <p:ext uri="{BB962C8B-B14F-4D97-AF65-F5344CB8AC3E}">
        <p14:creationId xmlns:p14="http://schemas.microsoft.com/office/powerpoint/2010/main" val="17570120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1" y="1"/>
            <a:ext cx="2947233" cy="497474"/>
          </a:xfrm>
          <a:prstGeom prst="rect">
            <a:avLst/>
          </a:prstGeom>
          <a:noFill/>
          <a:ln w="9525">
            <a:noFill/>
            <a:miter lim="800000"/>
            <a:headEnd/>
            <a:tailEnd/>
          </a:ln>
          <a:effectLst/>
        </p:spPr>
        <p:txBody>
          <a:bodyPr vert="horz" wrap="square" lIns="90493" tIns="45247" rIns="90493" bIns="45247" numCol="1" anchor="t" anchorCtr="0" compatLnSpc="1">
            <a:prstTxWarp prst="textNoShape">
              <a:avLst/>
            </a:prstTxWarp>
          </a:bodyPr>
          <a:lstStyle>
            <a:lvl1pPr defTabSz="904529">
              <a:defRPr sz="1200" b="0">
                <a:effectLst/>
                <a:latin typeface="Verdana" pitchFamily="34" charset="0"/>
              </a:defRPr>
            </a:lvl1pPr>
          </a:lstStyle>
          <a:p>
            <a:pPr>
              <a:defRPr/>
            </a:pPr>
            <a:endParaRPr lang="en-US"/>
          </a:p>
        </p:txBody>
      </p:sp>
      <p:sp>
        <p:nvSpPr>
          <p:cNvPr id="60419" name="Rectangle 3"/>
          <p:cNvSpPr>
            <a:spLocks noGrp="1" noChangeArrowheads="1"/>
          </p:cNvSpPr>
          <p:nvPr>
            <p:ph type="dt" idx="1"/>
          </p:nvPr>
        </p:nvSpPr>
        <p:spPr bwMode="auto">
          <a:xfrm>
            <a:off x="3848871" y="1"/>
            <a:ext cx="2947233" cy="497474"/>
          </a:xfrm>
          <a:prstGeom prst="rect">
            <a:avLst/>
          </a:prstGeom>
          <a:noFill/>
          <a:ln w="9525">
            <a:noFill/>
            <a:miter lim="800000"/>
            <a:headEnd/>
            <a:tailEnd/>
          </a:ln>
          <a:effectLst/>
        </p:spPr>
        <p:txBody>
          <a:bodyPr vert="horz" wrap="square" lIns="90493" tIns="45247" rIns="90493" bIns="45247" numCol="1" anchor="t" anchorCtr="0" compatLnSpc="1">
            <a:prstTxWarp prst="textNoShape">
              <a:avLst/>
            </a:prstTxWarp>
          </a:bodyPr>
          <a:lstStyle>
            <a:lvl1pPr algn="r" defTabSz="904529">
              <a:defRPr sz="1200" b="0">
                <a:effectLst/>
                <a:latin typeface="Verdana" pitchFamily="34" charset="0"/>
              </a:defRPr>
            </a:lvl1pPr>
          </a:lstStyle>
          <a:p>
            <a:pPr>
              <a:defRPr/>
            </a:pPr>
            <a:endParaRPr lang="en-US"/>
          </a:p>
        </p:txBody>
      </p:sp>
      <p:sp>
        <p:nvSpPr>
          <p:cNvPr id="79876" name="Rectangle 4"/>
          <p:cNvSpPr>
            <a:spLocks noGrp="1" noRot="1" noChangeAspect="1" noChangeArrowheads="1" noTextEdit="1"/>
          </p:cNvSpPr>
          <p:nvPr>
            <p:ph type="sldImg" idx="2"/>
          </p:nvPr>
        </p:nvSpPr>
        <p:spPr bwMode="auto">
          <a:xfrm>
            <a:off x="715963" y="744538"/>
            <a:ext cx="5368925" cy="3717925"/>
          </a:xfrm>
          <a:prstGeom prst="rect">
            <a:avLst/>
          </a:prstGeom>
          <a:noFill/>
          <a:ln w="9525">
            <a:solidFill>
              <a:srgbClr val="000000"/>
            </a:solidFill>
            <a:miter lim="800000"/>
            <a:headEnd/>
            <a:tailEnd/>
          </a:ln>
        </p:spPr>
      </p:sp>
      <p:sp>
        <p:nvSpPr>
          <p:cNvPr id="60421" name="Rectangle 5"/>
          <p:cNvSpPr>
            <a:spLocks noGrp="1" noChangeArrowheads="1"/>
          </p:cNvSpPr>
          <p:nvPr>
            <p:ph type="body" sz="quarter" idx="3"/>
          </p:nvPr>
        </p:nvSpPr>
        <p:spPr bwMode="auto">
          <a:xfrm>
            <a:off x="679769" y="4713769"/>
            <a:ext cx="5438140" cy="4469108"/>
          </a:xfrm>
          <a:prstGeom prst="rect">
            <a:avLst/>
          </a:prstGeom>
          <a:noFill/>
          <a:ln w="9525">
            <a:noFill/>
            <a:miter lim="800000"/>
            <a:headEnd/>
            <a:tailEnd/>
          </a:ln>
          <a:effectLst/>
        </p:spPr>
        <p:txBody>
          <a:bodyPr vert="horz" wrap="square" lIns="90493" tIns="45247" rIns="90493" bIns="4524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0422" name="Rectangle 6"/>
          <p:cNvSpPr>
            <a:spLocks noGrp="1" noChangeArrowheads="1"/>
          </p:cNvSpPr>
          <p:nvPr>
            <p:ph type="ftr" sz="quarter" idx="4"/>
          </p:nvPr>
        </p:nvSpPr>
        <p:spPr bwMode="auto">
          <a:xfrm>
            <a:off x="1" y="9427534"/>
            <a:ext cx="2947233" cy="497474"/>
          </a:xfrm>
          <a:prstGeom prst="rect">
            <a:avLst/>
          </a:prstGeom>
          <a:noFill/>
          <a:ln w="9525">
            <a:noFill/>
            <a:miter lim="800000"/>
            <a:headEnd/>
            <a:tailEnd/>
          </a:ln>
          <a:effectLst/>
        </p:spPr>
        <p:txBody>
          <a:bodyPr vert="horz" wrap="square" lIns="90493" tIns="45247" rIns="90493" bIns="45247" numCol="1" anchor="b" anchorCtr="0" compatLnSpc="1">
            <a:prstTxWarp prst="textNoShape">
              <a:avLst/>
            </a:prstTxWarp>
          </a:bodyPr>
          <a:lstStyle>
            <a:lvl1pPr defTabSz="904529">
              <a:defRPr sz="1200" b="0">
                <a:effectLst/>
                <a:latin typeface="Verdana" pitchFamily="34" charset="0"/>
              </a:defRPr>
            </a:lvl1pPr>
          </a:lstStyle>
          <a:p>
            <a:pPr>
              <a:defRPr/>
            </a:pPr>
            <a:endParaRPr lang="en-US"/>
          </a:p>
        </p:txBody>
      </p:sp>
      <p:sp>
        <p:nvSpPr>
          <p:cNvPr id="60423" name="Rectangle 7"/>
          <p:cNvSpPr>
            <a:spLocks noGrp="1" noChangeArrowheads="1"/>
          </p:cNvSpPr>
          <p:nvPr>
            <p:ph type="sldNum" sz="quarter" idx="5"/>
          </p:nvPr>
        </p:nvSpPr>
        <p:spPr bwMode="auto">
          <a:xfrm>
            <a:off x="3848871" y="9427534"/>
            <a:ext cx="2947233" cy="497474"/>
          </a:xfrm>
          <a:prstGeom prst="rect">
            <a:avLst/>
          </a:prstGeom>
          <a:noFill/>
          <a:ln w="9525">
            <a:noFill/>
            <a:miter lim="800000"/>
            <a:headEnd/>
            <a:tailEnd/>
          </a:ln>
          <a:effectLst/>
        </p:spPr>
        <p:txBody>
          <a:bodyPr vert="horz" wrap="square" lIns="90493" tIns="45247" rIns="90493" bIns="45247" numCol="1" anchor="b" anchorCtr="0" compatLnSpc="1">
            <a:prstTxWarp prst="textNoShape">
              <a:avLst/>
            </a:prstTxWarp>
          </a:bodyPr>
          <a:lstStyle>
            <a:lvl1pPr algn="r" defTabSz="904529">
              <a:defRPr sz="1200" b="0">
                <a:effectLst/>
                <a:latin typeface="Verdana" pitchFamily="34" charset="0"/>
              </a:defRPr>
            </a:lvl1pPr>
          </a:lstStyle>
          <a:p>
            <a:pPr>
              <a:defRPr/>
            </a:pPr>
            <a:fld id="{B4440ACE-D192-4CF6-8021-6C69E321BFE8}" type="slidenum">
              <a:rPr lang="en-US"/>
              <a:pPr>
                <a:defRPr/>
              </a:pPr>
              <a:t>‹#›</a:t>
            </a:fld>
            <a:endParaRPr lang="en-US"/>
          </a:p>
        </p:txBody>
      </p:sp>
    </p:spTree>
    <p:extLst>
      <p:ext uri="{BB962C8B-B14F-4D97-AF65-F5344CB8AC3E}">
        <p14:creationId xmlns:p14="http://schemas.microsoft.com/office/powerpoint/2010/main" val="15511728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440ACE-D192-4CF6-8021-6C69E321BFE8}" type="slidenum">
              <a:rPr lang="en-US" smtClean="0"/>
              <a:pPr>
                <a:defRPr/>
              </a:pPr>
              <a:t>0</a:t>
            </a:fld>
            <a:endParaRPr lang="en-US"/>
          </a:p>
        </p:txBody>
      </p:sp>
    </p:spTree>
    <p:extLst>
      <p:ext uri="{BB962C8B-B14F-4D97-AF65-F5344CB8AC3E}">
        <p14:creationId xmlns:p14="http://schemas.microsoft.com/office/powerpoint/2010/main" val="873887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4440ACE-D192-4CF6-8021-6C69E321BFE8}" type="slidenum">
              <a:rPr lang="en-US" smtClean="0"/>
              <a:pPr>
                <a:defRPr/>
              </a:pPr>
              <a:t>9</a:t>
            </a:fld>
            <a:endParaRPr lang="en-US"/>
          </a:p>
        </p:txBody>
      </p:sp>
    </p:spTree>
    <p:extLst>
      <p:ext uri="{BB962C8B-B14F-4D97-AF65-F5344CB8AC3E}">
        <p14:creationId xmlns:p14="http://schemas.microsoft.com/office/powerpoint/2010/main" val="251239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4440ACE-D192-4CF6-8021-6C69E321BFE8}" type="slidenum">
              <a:rPr lang="en-US" smtClean="0"/>
              <a:pPr>
                <a:defRPr/>
              </a:pPr>
              <a:t>10</a:t>
            </a:fld>
            <a:endParaRPr lang="en-US"/>
          </a:p>
        </p:txBody>
      </p:sp>
    </p:spTree>
    <p:extLst>
      <p:ext uri="{BB962C8B-B14F-4D97-AF65-F5344CB8AC3E}">
        <p14:creationId xmlns:p14="http://schemas.microsoft.com/office/powerpoint/2010/main" val="3030320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4440ACE-D192-4CF6-8021-6C69E321BFE8}" type="slidenum">
              <a:rPr lang="en-US" smtClean="0"/>
              <a:pPr>
                <a:defRPr/>
              </a:pPr>
              <a:t>11</a:t>
            </a:fld>
            <a:endParaRPr lang="en-US"/>
          </a:p>
        </p:txBody>
      </p:sp>
    </p:spTree>
    <p:extLst>
      <p:ext uri="{BB962C8B-B14F-4D97-AF65-F5344CB8AC3E}">
        <p14:creationId xmlns:p14="http://schemas.microsoft.com/office/powerpoint/2010/main" val="1959538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4440ACE-D192-4CF6-8021-6C69E321BFE8}" type="slidenum">
              <a:rPr lang="en-US" smtClean="0"/>
              <a:pPr>
                <a:defRPr/>
              </a:pPr>
              <a:t>12</a:t>
            </a:fld>
            <a:endParaRPr lang="en-US"/>
          </a:p>
        </p:txBody>
      </p:sp>
    </p:spTree>
    <p:extLst>
      <p:ext uri="{BB962C8B-B14F-4D97-AF65-F5344CB8AC3E}">
        <p14:creationId xmlns:p14="http://schemas.microsoft.com/office/powerpoint/2010/main" val="427570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4440ACE-D192-4CF6-8021-6C69E321BFE8}" type="slidenum">
              <a:rPr lang="en-US" smtClean="0"/>
              <a:pPr>
                <a:defRPr/>
              </a:pPr>
              <a:t>13</a:t>
            </a:fld>
            <a:endParaRPr lang="en-US"/>
          </a:p>
        </p:txBody>
      </p:sp>
    </p:spTree>
    <p:extLst>
      <p:ext uri="{BB962C8B-B14F-4D97-AF65-F5344CB8AC3E}">
        <p14:creationId xmlns:p14="http://schemas.microsoft.com/office/powerpoint/2010/main" val="2552757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848871" y="9427535"/>
            <a:ext cx="2947233" cy="497475"/>
          </a:xfrm>
          <a:prstGeom prst="rect">
            <a:avLst/>
          </a:prstGeom>
          <a:noFill/>
          <a:ln w="9525">
            <a:noFill/>
            <a:miter lim="800000"/>
            <a:headEnd/>
            <a:tailEnd/>
          </a:ln>
        </p:spPr>
        <p:txBody>
          <a:bodyPr lIns="94848" tIns="47424" rIns="94848" bIns="47424" anchor="b"/>
          <a:lstStyle/>
          <a:p>
            <a:pPr algn="r" defTabSz="947299"/>
            <a:fld id="{479F4E9D-03FA-4D63-94F5-141BDFB2CB14}" type="slidenum">
              <a:rPr lang="en-US" sz="1200" b="0">
                <a:latin typeface="Verdana" pitchFamily="34" charset="0"/>
              </a:rPr>
              <a:pPr algn="r" defTabSz="947299"/>
              <a:t>1</a:t>
            </a:fld>
            <a:endParaRPr lang="en-US" sz="1200" b="0">
              <a:latin typeface="Verdana" pitchFamily="34" charset="0"/>
            </a:endParaRPr>
          </a:p>
        </p:txBody>
      </p:sp>
      <p:sp>
        <p:nvSpPr>
          <p:cNvPr id="81923" name="Rectangle 2"/>
          <p:cNvSpPr>
            <a:spLocks noGrp="1" noRot="1" noChangeAspect="1" noChangeArrowheads="1" noTextEdit="1"/>
          </p:cNvSpPr>
          <p:nvPr>
            <p:ph type="sldImg"/>
          </p:nvPr>
        </p:nvSpPr>
        <p:spPr>
          <a:xfrm>
            <a:off x="715963" y="744538"/>
            <a:ext cx="5368925" cy="3717925"/>
          </a:xfrm>
          <a:ln/>
        </p:spPr>
      </p:sp>
      <p:sp>
        <p:nvSpPr>
          <p:cNvPr id="81924" name="Rectangle 3"/>
          <p:cNvSpPr>
            <a:spLocks noGrp="1" noChangeArrowheads="1"/>
          </p:cNvSpPr>
          <p:nvPr>
            <p:ph type="body" idx="1"/>
          </p:nvPr>
        </p:nvSpPr>
        <p:spPr>
          <a:noFill/>
          <a:ln/>
        </p:spPr>
        <p:txBody>
          <a:bodyPr lIns="94848" tIns="47424" rIns="94848" bIns="47424"/>
          <a:lstStyle/>
          <a:p>
            <a:pPr eaLnBrk="1" hangingPunct="1"/>
            <a:endParaRPr lang="en-US" smtClean="0"/>
          </a:p>
        </p:txBody>
      </p:sp>
    </p:spTree>
    <p:extLst>
      <p:ext uri="{BB962C8B-B14F-4D97-AF65-F5344CB8AC3E}">
        <p14:creationId xmlns:p14="http://schemas.microsoft.com/office/powerpoint/2010/main" val="2484643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4440ACE-D192-4CF6-8021-6C69E321BFE8}" type="slidenum">
              <a:rPr lang="en-US" smtClean="0"/>
              <a:pPr>
                <a:defRPr/>
              </a:pPr>
              <a:t>2</a:t>
            </a:fld>
            <a:endParaRPr lang="en-US"/>
          </a:p>
        </p:txBody>
      </p:sp>
    </p:spTree>
    <p:extLst>
      <p:ext uri="{BB962C8B-B14F-4D97-AF65-F5344CB8AC3E}">
        <p14:creationId xmlns:p14="http://schemas.microsoft.com/office/powerpoint/2010/main" val="1422191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4440ACE-D192-4CF6-8021-6C69E321BFE8}" type="slidenum">
              <a:rPr lang="en-US" smtClean="0"/>
              <a:pPr>
                <a:defRPr/>
              </a:pPr>
              <a:t>3</a:t>
            </a:fld>
            <a:endParaRPr lang="en-US"/>
          </a:p>
        </p:txBody>
      </p:sp>
    </p:spTree>
    <p:extLst>
      <p:ext uri="{BB962C8B-B14F-4D97-AF65-F5344CB8AC3E}">
        <p14:creationId xmlns:p14="http://schemas.microsoft.com/office/powerpoint/2010/main" val="1242196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4440ACE-D192-4CF6-8021-6C69E321BFE8}" type="slidenum">
              <a:rPr lang="en-US" smtClean="0"/>
              <a:pPr>
                <a:defRPr/>
              </a:pPr>
              <a:t>4</a:t>
            </a:fld>
            <a:endParaRPr lang="en-US"/>
          </a:p>
        </p:txBody>
      </p:sp>
    </p:spTree>
    <p:extLst>
      <p:ext uri="{BB962C8B-B14F-4D97-AF65-F5344CB8AC3E}">
        <p14:creationId xmlns:p14="http://schemas.microsoft.com/office/powerpoint/2010/main" val="4070881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4440ACE-D192-4CF6-8021-6C69E321BFE8}" type="slidenum">
              <a:rPr lang="en-US" smtClean="0"/>
              <a:pPr>
                <a:defRPr/>
              </a:pPr>
              <a:t>5</a:t>
            </a:fld>
            <a:endParaRPr lang="en-US"/>
          </a:p>
        </p:txBody>
      </p:sp>
    </p:spTree>
    <p:extLst>
      <p:ext uri="{BB962C8B-B14F-4D97-AF65-F5344CB8AC3E}">
        <p14:creationId xmlns:p14="http://schemas.microsoft.com/office/powerpoint/2010/main" val="2028103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1001713" y="987425"/>
            <a:ext cx="7129463" cy="4935538"/>
          </a:xfrm>
          <a:ln/>
        </p:spPr>
      </p:sp>
      <p:sp>
        <p:nvSpPr>
          <p:cNvPr id="76803" name="Rectangle 3"/>
          <p:cNvSpPr>
            <a:spLocks noGrp="1" noChangeArrowheads="1"/>
          </p:cNvSpPr>
          <p:nvPr>
            <p:ph type="body" idx="1"/>
          </p:nvPr>
        </p:nvSpPr>
        <p:spPr>
          <a:xfrm>
            <a:off x="683716" y="6253603"/>
            <a:ext cx="3758687" cy="59231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89" tIns="46946" rIns="93889" bIns="46946"/>
          <a:lstStyle/>
          <a:p>
            <a:endParaRPr lang="en-GB" smtClean="0"/>
          </a:p>
        </p:txBody>
      </p:sp>
    </p:spTree>
    <p:extLst>
      <p:ext uri="{BB962C8B-B14F-4D97-AF65-F5344CB8AC3E}">
        <p14:creationId xmlns:p14="http://schemas.microsoft.com/office/powerpoint/2010/main" val="1981676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5624372" y="6971516"/>
            <a:ext cx="4306805" cy="367875"/>
          </a:xfrm>
          <a:prstGeom prst="rect">
            <a:avLst/>
          </a:prstGeom>
          <a:noFill/>
          <a:ln w="9525">
            <a:noFill/>
            <a:miter lim="800000"/>
            <a:headEnd/>
            <a:tailEnd/>
          </a:ln>
        </p:spPr>
        <p:txBody>
          <a:bodyPr lIns="98331" tIns="49166" rIns="98331" bIns="49166" anchor="b"/>
          <a:lstStyle/>
          <a:p>
            <a:pPr algn="r" defTabSz="982091"/>
            <a:fld id="{82659C8F-120A-4C78-B370-86054FBE31D1}" type="slidenum">
              <a:rPr lang="en-US" sz="1300" b="0">
                <a:latin typeface="Verdana" pitchFamily="34" charset="0"/>
              </a:rPr>
              <a:pPr algn="r" defTabSz="982091"/>
              <a:t>7</a:t>
            </a:fld>
            <a:endParaRPr lang="en-US" sz="1300" b="0">
              <a:latin typeface="Verdana" pitchFamily="34" charset="0"/>
            </a:endParaRPr>
          </a:p>
        </p:txBody>
      </p:sp>
      <p:sp>
        <p:nvSpPr>
          <p:cNvPr id="83971" name="Rectangle 2"/>
          <p:cNvSpPr>
            <a:spLocks noGrp="1" noRot="1" noChangeAspect="1" noChangeArrowheads="1" noTextEdit="1"/>
          </p:cNvSpPr>
          <p:nvPr>
            <p:ph type="sldImg"/>
          </p:nvPr>
        </p:nvSpPr>
        <p:spPr>
          <a:xfrm>
            <a:off x="2982913" y="550863"/>
            <a:ext cx="3975100" cy="2751137"/>
          </a:xfrm>
          <a:ln/>
        </p:spPr>
      </p:sp>
      <p:sp>
        <p:nvSpPr>
          <p:cNvPr id="83972" name="Rectangle 3"/>
          <p:cNvSpPr>
            <a:spLocks noGrp="1" noChangeArrowheads="1"/>
          </p:cNvSpPr>
          <p:nvPr>
            <p:ph type="body" idx="1"/>
          </p:nvPr>
        </p:nvSpPr>
        <p:spPr>
          <a:noFill/>
          <a:ln/>
        </p:spPr>
        <p:txBody>
          <a:bodyPr lIns="98331" tIns="49166" rIns="98331" bIns="49166"/>
          <a:lstStyle/>
          <a:p>
            <a:pPr eaLnBrk="1" hangingPunct="1"/>
            <a:endParaRPr lang="en-US" smtClean="0"/>
          </a:p>
        </p:txBody>
      </p:sp>
    </p:spTree>
    <p:extLst>
      <p:ext uri="{BB962C8B-B14F-4D97-AF65-F5344CB8AC3E}">
        <p14:creationId xmlns:p14="http://schemas.microsoft.com/office/powerpoint/2010/main" val="435252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4440ACE-D192-4CF6-8021-6C69E321BFE8}" type="slidenum">
              <a:rPr lang="en-US" smtClean="0"/>
              <a:pPr>
                <a:defRPr/>
              </a:pPr>
              <a:t>8</a:t>
            </a:fld>
            <a:endParaRPr lang="en-US"/>
          </a:p>
        </p:txBody>
      </p:sp>
    </p:spTree>
    <p:extLst>
      <p:ext uri="{BB962C8B-B14F-4D97-AF65-F5344CB8AC3E}">
        <p14:creationId xmlns:p14="http://schemas.microsoft.com/office/powerpoint/2010/main" val="1535711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p:cNvSpPr>
            <a:spLocks/>
          </p:cNvSpPr>
          <p:nvPr userDrawn="1"/>
        </p:nvSpPr>
        <p:spPr>
          <a:xfrm>
            <a:off x="0" y="6732000"/>
            <a:ext cx="9906000" cy="144000"/>
          </a:xfrm>
          <a:prstGeom prst="rect">
            <a:avLst/>
          </a:prstGeom>
          <a:solidFill>
            <a:srgbClr val="4D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10"/>
          <p:cNvSpPr txBox="1">
            <a:spLocks noGrp="1" noChangeArrowheads="1"/>
          </p:cNvSpPr>
          <p:nvPr userDrawn="1"/>
        </p:nvSpPr>
        <p:spPr bwMode="auto">
          <a:xfrm>
            <a:off x="9408290" y="6690645"/>
            <a:ext cx="482894" cy="16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r" eaLnBrk="1" hangingPunct="1"/>
            <a:fld id="{7FBA3CEF-F900-4ED3-8CD3-DC8E80510956}" type="slidenum">
              <a:rPr lang="en-US" sz="800">
                <a:solidFill>
                  <a:schemeClr val="bg1"/>
                </a:solidFill>
              </a:rPr>
              <a:pPr algn="r" eaLnBrk="1" hangingPunct="1"/>
              <a:t>‹#›</a:t>
            </a:fld>
            <a:endParaRPr lang="en-US" sz="800" dirty="0">
              <a:solidFill>
                <a:schemeClr val="bg1"/>
              </a:solidFil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31200"/>
            <a:ext cx="9906000" cy="57150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61312" y="180000"/>
            <a:ext cx="2021210" cy="246588"/>
          </a:xfrm>
          <a:prstGeom prst="rect">
            <a:avLst/>
          </a:prstGeom>
        </p:spPr>
      </p:pic>
    </p:spTree>
  </p:cSld>
  <p:clrMap bg1="lt1" tx1="dk1" bg2="lt2" tx2="dk2" accent1="accent1" accent2="accent2" accent3="accent3" accent4="accent4" accent5="accent5" accent6="accent6" hlink="hlink" folHlink="folHlink"/>
  <p:sldLayoutIdLst>
    <p:sldLayoutId id="2147485411" r:id="rId1"/>
  </p:sldLayoutIdLst>
  <p:timing>
    <p:tnLst>
      <p:par>
        <p:cTn id="1" dur="indefinite" restart="never" nodeType="tmRoot"/>
      </p:par>
    </p:tnLst>
  </p:timing>
  <p:hf hdr="0" ftr="0" dt="0"/>
  <p:txStyles>
    <p:titleStyle>
      <a:lvl1pPr algn="l" rtl="0" eaLnBrk="0" fontAlgn="base" hangingPunct="0">
        <a:spcBef>
          <a:spcPct val="0"/>
        </a:spcBef>
        <a:spcAft>
          <a:spcPct val="0"/>
        </a:spcAft>
        <a:defRPr>
          <a:solidFill>
            <a:schemeClr val="bg1"/>
          </a:solidFill>
          <a:latin typeface="+mj-lt"/>
          <a:ea typeface="+mj-ea"/>
          <a:cs typeface="+mj-cs"/>
        </a:defRPr>
      </a:lvl1pPr>
      <a:lvl2pPr algn="l" rtl="0" eaLnBrk="0" fontAlgn="base" hangingPunct="0">
        <a:spcBef>
          <a:spcPct val="0"/>
        </a:spcBef>
        <a:spcAft>
          <a:spcPct val="0"/>
        </a:spcAft>
        <a:defRPr>
          <a:solidFill>
            <a:schemeClr val="bg1"/>
          </a:solidFill>
          <a:latin typeface="Arial" charset="0"/>
        </a:defRPr>
      </a:lvl2pPr>
      <a:lvl3pPr algn="l" rtl="0" eaLnBrk="0" fontAlgn="base" hangingPunct="0">
        <a:spcBef>
          <a:spcPct val="0"/>
        </a:spcBef>
        <a:spcAft>
          <a:spcPct val="0"/>
        </a:spcAft>
        <a:defRPr>
          <a:solidFill>
            <a:schemeClr val="bg1"/>
          </a:solidFill>
          <a:latin typeface="Arial" charset="0"/>
        </a:defRPr>
      </a:lvl3pPr>
      <a:lvl4pPr algn="l" rtl="0" eaLnBrk="0" fontAlgn="base" hangingPunct="0">
        <a:spcBef>
          <a:spcPct val="0"/>
        </a:spcBef>
        <a:spcAft>
          <a:spcPct val="0"/>
        </a:spcAft>
        <a:defRPr>
          <a:solidFill>
            <a:schemeClr val="bg1"/>
          </a:solidFill>
          <a:latin typeface="Arial" charset="0"/>
        </a:defRPr>
      </a:lvl4pPr>
      <a:lvl5pPr algn="l" rtl="0" eaLnBrk="0" fontAlgn="base" hangingPunct="0">
        <a:spcBef>
          <a:spcPct val="0"/>
        </a:spcBef>
        <a:spcAft>
          <a:spcPct val="0"/>
        </a:spcAft>
        <a:defRPr>
          <a:solidFill>
            <a:schemeClr val="bg1"/>
          </a:solidFill>
          <a:latin typeface="Arial" charset="0"/>
        </a:defRPr>
      </a:lvl5pPr>
      <a:lvl6pPr marL="457200" algn="l" rtl="0" eaLnBrk="0" fontAlgn="base" hangingPunct="0">
        <a:spcBef>
          <a:spcPct val="0"/>
        </a:spcBef>
        <a:spcAft>
          <a:spcPct val="0"/>
        </a:spcAft>
        <a:defRPr>
          <a:solidFill>
            <a:schemeClr val="bg1"/>
          </a:solidFill>
          <a:latin typeface="Arial" charset="0"/>
        </a:defRPr>
      </a:lvl6pPr>
      <a:lvl7pPr marL="914400" algn="l" rtl="0" eaLnBrk="0" fontAlgn="base" hangingPunct="0">
        <a:spcBef>
          <a:spcPct val="0"/>
        </a:spcBef>
        <a:spcAft>
          <a:spcPct val="0"/>
        </a:spcAft>
        <a:defRPr>
          <a:solidFill>
            <a:schemeClr val="bg1"/>
          </a:solidFill>
          <a:latin typeface="Arial" charset="0"/>
        </a:defRPr>
      </a:lvl7pPr>
      <a:lvl8pPr marL="1371600" algn="l" rtl="0" eaLnBrk="0" fontAlgn="base" hangingPunct="0">
        <a:spcBef>
          <a:spcPct val="0"/>
        </a:spcBef>
        <a:spcAft>
          <a:spcPct val="0"/>
        </a:spcAft>
        <a:defRPr>
          <a:solidFill>
            <a:schemeClr val="bg1"/>
          </a:solidFill>
          <a:latin typeface="Arial" charset="0"/>
        </a:defRPr>
      </a:lvl8pPr>
      <a:lvl9pPr marL="1828800" algn="l" rtl="0" eaLnBrk="0" fontAlgn="base" hangingPunct="0">
        <a:spcBef>
          <a:spcPct val="0"/>
        </a:spcBef>
        <a:spcAft>
          <a:spcPct val="0"/>
        </a:spcAft>
        <a:defRPr>
          <a:solidFill>
            <a:schemeClr val="bg1"/>
          </a:solidFill>
          <a:latin typeface="Arial" charset="0"/>
        </a:defRPr>
      </a:lvl9pPr>
    </p:titleStyle>
    <p:bodyStyle>
      <a:lvl1pPr marL="342900" indent="-342900" algn="l" rtl="0" eaLnBrk="0" fontAlgn="base" hangingPunct="0">
        <a:lnSpc>
          <a:spcPts val="2600"/>
        </a:lnSpc>
        <a:spcBef>
          <a:spcPct val="0"/>
        </a:spcBef>
        <a:spcAft>
          <a:spcPts val="600"/>
        </a:spcAft>
        <a:buChar char="•"/>
        <a:defRPr>
          <a:solidFill>
            <a:schemeClr val="tx1"/>
          </a:solidFill>
          <a:latin typeface="+mn-lt"/>
          <a:ea typeface="+mn-ea"/>
          <a:cs typeface="+mn-cs"/>
        </a:defRPr>
      </a:lvl1pPr>
      <a:lvl2pPr marL="742950" indent="-285750" algn="l" rtl="0" eaLnBrk="0" fontAlgn="base" hangingPunct="0">
        <a:lnSpc>
          <a:spcPts val="2600"/>
        </a:lnSpc>
        <a:spcBef>
          <a:spcPct val="0"/>
        </a:spcBef>
        <a:spcAft>
          <a:spcPts val="600"/>
        </a:spcAft>
        <a:buChar char="–"/>
        <a:defRPr>
          <a:solidFill>
            <a:schemeClr val="tx1"/>
          </a:solidFill>
          <a:latin typeface="+mn-lt"/>
        </a:defRPr>
      </a:lvl2pPr>
      <a:lvl3pPr marL="1143000" indent="-228600" algn="l" rtl="0" eaLnBrk="0" fontAlgn="base" hangingPunct="0">
        <a:lnSpc>
          <a:spcPts val="2600"/>
        </a:lnSpc>
        <a:spcBef>
          <a:spcPct val="0"/>
        </a:spcBef>
        <a:spcAft>
          <a:spcPts val="600"/>
        </a:spcAft>
        <a:buChar char="•"/>
        <a:defRPr>
          <a:solidFill>
            <a:schemeClr val="tx1"/>
          </a:solidFill>
          <a:latin typeface="+mn-lt"/>
        </a:defRPr>
      </a:lvl3pPr>
      <a:lvl4pPr marL="1600200" indent="-228600" algn="l" rtl="0" eaLnBrk="0" fontAlgn="base" hangingPunct="0">
        <a:lnSpc>
          <a:spcPts val="2600"/>
        </a:lnSpc>
        <a:spcBef>
          <a:spcPct val="0"/>
        </a:spcBef>
        <a:spcAft>
          <a:spcPts val="600"/>
        </a:spcAft>
        <a:buChar char="–"/>
        <a:defRPr>
          <a:solidFill>
            <a:schemeClr val="tx1"/>
          </a:solidFill>
          <a:latin typeface="+mn-lt"/>
        </a:defRPr>
      </a:lvl4pPr>
      <a:lvl5pPr marL="2057400" indent="-228600" algn="l" rtl="0" eaLnBrk="0" fontAlgn="base" hangingPunct="0">
        <a:lnSpc>
          <a:spcPts val="2600"/>
        </a:lnSpc>
        <a:spcBef>
          <a:spcPct val="0"/>
        </a:spcBef>
        <a:spcAft>
          <a:spcPts val="600"/>
        </a:spcAft>
        <a:buChar char="»"/>
        <a:defRPr>
          <a:solidFill>
            <a:schemeClr val="tx1"/>
          </a:solidFill>
          <a:latin typeface="+mn-lt"/>
        </a:defRPr>
      </a:lvl5pPr>
      <a:lvl6pPr marL="2514600" indent="-228600" algn="l" rtl="0" eaLnBrk="0" fontAlgn="base" hangingPunct="0">
        <a:lnSpc>
          <a:spcPts val="2600"/>
        </a:lnSpc>
        <a:spcBef>
          <a:spcPct val="0"/>
        </a:spcBef>
        <a:spcAft>
          <a:spcPts val="600"/>
        </a:spcAft>
        <a:buChar char="»"/>
        <a:defRPr>
          <a:solidFill>
            <a:schemeClr val="tx1"/>
          </a:solidFill>
          <a:latin typeface="+mn-lt"/>
        </a:defRPr>
      </a:lvl6pPr>
      <a:lvl7pPr marL="2971800" indent="-228600" algn="l" rtl="0" eaLnBrk="0" fontAlgn="base" hangingPunct="0">
        <a:lnSpc>
          <a:spcPts val="2600"/>
        </a:lnSpc>
        <a:spcBef>
          <a:spcPct val="0"/>
        </a:spcBef>
        <a:spcAft>
          <a:spcPts val="600"/>
        </a:spcAft>
        <a:buChar char="»"/>
        <a:defRPr>
          <a:solidFill>
            <a:schemeClr val="tx1"/>
          </a:solidFill>
          <a:latin typeface="+mn-lt"/>
        </a:defRPr>
      </a:lvl7pPr>
      <a:lvl8pPr marL="3429000" indent="-228600" algn="l" rtl="0" eaLnBrk="0" fontAlgn="base" hangingPunct="0">
        <a:lnSpc>
          <a:spcPts val="2600"/>
        </a:lnSpc>
        <a:spcBef>
          <a:spcPct val="0"/>
        </a:spcBef>
        <a:spcAft>
          <a:spcPts val="600"/>
        </a:spcAft>
        <a:buChar char="»"/>
        <a:defRPr>
          <a:solidFill>
            <a:schemeClr val="tx1"/>
          </a:solidFill>
          <a:latin typeface="+mn-lt"/>
        </a:defRPr>
      </a:lvl8pPr>
      <a:lvl9pPr marL="3886200" indent="-228600" algn="l" rtl="0" eaLnBrk="0" fontAlgn="base" hangingPunct="0">
        <a:lnSpc>
          <a:spcPts val="2600"/>
        </a:lnSpc>
        <a:spcBef>
          <a:spcPct val="0"/>
        </a:spcBef>
        <a:spcAft>
          <a:spcPts val="60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8.png"/><Relationship Id="rId7"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hyperlink" Target="http://www.google.com/url?sa=i&amp;rct=j&amp;q=&amp;esrc=s&amp;frm=1&amp;source=images&amp;cd=&amp;cad=rja&amp;docid=2RxErHU8KIHBDM&amp;tbnid=4oSZa6pc3isOmM:&amp;ved=0CAUQjRw&amp;url=http://www.leptosestates.com/european-naturalization-program.php&amp;ei=0x4nUoudMondswbu_oDYCg&amp;bvm=bv.51495398,d.Yms&amp;psig=AFQjCNEKDgLFjfc8nyZNENTSdzWwyIjqLg&amp;ust=1378381897875183" TargetMode="Externa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gif"/><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 y="18592"/>
            <a:ext cx="9903898" cy="6858000"/>
          </a:xfrm>
          <a:prstGeom prst="rect">
            <a:avLst/>
          </a:prstGeom>
        </p:spPr>
      </p:pic>
      <p:sp>
        <p:nvSpPr>
          <p:cNvPr id="35" name="Rectangle 13"/>
          <p:cNvSpPr>
            <a:spLocks noChangeArrowheads="1"/>
          </p:cNvSpPr>
          <p:nvPr/>
        </p:nvSpPr>
        <p:spPr bwMode="auto">
          <a:xfrm>
            <a:off x="985871" y="555661"/>
            <a:ext cx="4680520" cy="523220"/>
          </a:xfrm>
          <a:prstGeom prst="rect">
            <a:avLst/>
          </a:prstGeom>
          <a:noFill/>
          <a:ln w="12700" algn="ctr">
            <a:noFill/>
            <a:miter lim="800000"/>
            <a:headEnd/>
            <a:tailEnd/>
          </a:ln>
        </p:spPr>
        <p:txBody>
          <a:bodyPr wrap="square" anchor="ctr">
            <a:spAutoFit/>
          </a:bodyPr>
          <a:lstStyle/>
          <a:p>
            <a:r>
              <a:rPr lang="en-US" sz="2800" dirty="0" smtClean="0">
                <a:solidFill>
                  <a:srgbClr val="015289"/>
                </a:solidFill>
              </a:rPr>
              <a:t>Cyprus 2017: An Overview</a:t>
            </a:r>
          </a:p>
        </p:txBody>
      </p:sp>
      <p:grpSp>
        <p:nvGrpSpPr>
          <p:cNvPr id="17" name="Group 16"/>
          <p:cNvGrpSpPr/>
          <p:nvPr/>
        </p:nvGrpSpPr>
        <p:grpSpPr>
          <a:xfrm>
            <a:off x="6542770" y="656592"/>
            <a:ext cx="3368824" cy="5552901"/>
            <a:chOff x="6542770" y="656592"/>
            <a:chExt cx="3368824" cy="5552901"/>
          </a:xfrm>
        </p:grpSpPr>
        <p:sp>
          <p:nvSpPr>
            <p:cNvPr id="18" name="Rectangle 17"/>
            <p:cNvSpPr/>
            <p:nvPr/>
          </p:nvSpPr>
          <p:spPr bwMode="auto">
            <a:xfrm>
              <a:off x="6825208" y="656592"/>
              <a:ext cx="2784746" cy="5552901"/>
            </a:xfrm>
            <a:prstGeom prst="rect">
              <a:avLst/>
            </a:prstGeom>
            <a:solidFill>
              <a:schemeClr val="bg1">
                <a:lumMod val="95000"/>
              </a:scheme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square" anchor="ctr">
              <a:spAutoFit/>
            </a:bodyPr>
            <a:lstStyle/>
            <a:p>
              <a:pPr>
                <a:defRPr/>
              </a:pPr>
              <a:endParaRPr lang="en-US">
                <a:effectLst>
                  <a:outerShdw blurRad="38100" dist="38100" dir="2700000" algn="tl">
                    <a:srgbClr val="000000"/>
                  </a:outerShdw>
                </a:effectLst>
              </a:endParaRPr>
            </a:p>
          </p:txBody>
        </p:sp>
        <p:sp>
          <p:nvSpPr>
            <p:cNvPr id="20" name="Rectangle 19"/>
            <p:cNvSpPr/>
            <p:nvPr/>
          </p:nvSpPr>
          <p:spPr>
            <a:xfrm>
              <a:off x="6825916" y="5267473"/>
              <a:ext cx="2802533" cy="830997"/>
            </a:xfrm>
            <a:prstGeom prst="rect">
              <a:avLst/>
            </a:prstGeom>
          </p:spPr>
          <p:txBody>
            <a:bodyPr wrap="square">
              <a:spAutoFit/>
            </a:bodyPr>
            <a:lstStyle/>
            <a:p>
              <a:pPr algn="ctr">
                <a:defRPr/>
              </a:pPr>
              <a:r>
                <a:rPr lang="en-US" sz="1200" dirty="0">
                  <a:solidFill>
                    <a:schemeClr val="bg2">
                      <a:lumMod val="50000"/>
                    </a:schemeClr>
                  </a:solidFill>
                </a:rPr>
                <a:t>CH </a:t>
              </a:r>
              <a:r>
                <a:rPr lang="en-US" sz="1200" dirty="0" smtClean="0">
                  <a:solidFill>
                    <a:schemeClr val="bg2">
                      <a:lumMod val="50000"/>
                    </a:schemeClr>
                  </a:solidFill>
                </a:rPr>
                <a:t>International</a:t>
              </a:r>
            </a:p>
            <a:p>
              <a:pPr algn="ctr">
                <a:defRPr/>
              </a:pPr>
              <a:r>
                <a:rPr lang="en-US" sz="1200" dirty="0" smtClean="0">
                  <a:solidFill>
                    <a:schemeClr val="bg2">
                      <a:lumMod val="50000"/>
                    </a:schemeClr>
                  </a:solidFill>
                </a:rPr>
                <a:t>Dubai, U.A.E</a:t>
              </a:r>
              <a:br>
                <a:rPr lang="en-US" sz="1200" dirty="0" smtClean="0">
                  <a:solidFill>
                    <a:schemeClr val="bg2">
                      <a:lumMod val="50000"/>
                    </a:schemeClr>
                  </a:solidFill>
                </a:rPr>
              </a:br>
              <a:endParaRPr lang="en-US" sz="1200" dirty="0" smtClean="0">
                <a:solidFill>
                  <a:schemeClr val="bg2">
                    <a:lumMod val="50000"/>
                  </a:schemeClr>
                </a:solidFill>
              </a:endParaRPr>
            </a:p>
            <a:p>
              <a:pPr algn="ctr">
                <a:defRPr/>
              </a:pPr>
              <a:r>
                <a:rPr lang="en-US" sz="1200" b="0" dirty="0" smtClean="0">
                  <a:solidFill>
                    <a:schemeClr val="bg2">
                      <a:lumMod val="50000"/>
                    </a:schemeClr>
                  </a:solidFill>
                </a:rPr>
                <a:t>26 Oct 2017</a:t>
              </a:r>
              <a:endParaRPr lang="en-US" sz="1200" b="0" dirty="0">
                <a:solidFill>
                  <a:schemeClr val="bg2">
                    <a:lumMod val="50000"/>
                  </a:schemeClr>
                </a:solidFill>
              </a:endParaRPr>
            </a:p>
          </p:txBody>
        </p:sp>
        <p:cxnSp>
          <p:nvCxnSpPr>
            <p:cNvPr id="22" name="Straight Connector 21"/>
            <p:cNvCxnSpPr/>
            <p:nvPr/>
          </p:nvCxnSpPr>
          <p:spPr bwMode="auto">
            <a:xfrm>
              <a:off x="6830253" y="5156449"/>
              <a:ext cx="2793859" cy="0"/>
            </a:xfrm>
            <a:prstGeom prst="line">
              <a:avLst/>
            </a:prstGeom>
            <a:noFill/>
            <a:ln w="12700" cap="flat" cmpd="sng" algn="ctr">
              <a:solidFill>
                <a:schemeClr val="bg2"/>
              </a:solidFill>
              <a:prstDash val="solid"/>
              <a:round/>
              <a:headEnd type="none" w="med" len="med"/>
              <a:tailEnd type="none" w="med" len="med"/>
            </a:ln>
            <a:effectLst/>
          </p:spPr>
        </p:cxnSp>
        <p:sp>
          <p:nvSpPr>
            <p:cNvPr id="25" name="Rectangle 24"/>
            <p:cNvSpPr>
              <a:spLocks noChangeArrowheads="1"/>
            </p:cNvSpPr>
            <p:nvPr/>
          </p:nvSpPr>
          <p:spPr bwMode="auto">
            <a:xfrm>
              <a:off x="6542770" y="2179411"/>
              <a:ext cx="3368824" cy="2246769"/>
            </a:xfrm>
            <a:prstGeom prst="rect">
              <a:avLst/>
            </a:prstGeom>
            <a:noFill/>
            <a:ln w="12700" cap="sq" cmpd="sng">
              <a:noFill/>
              <a:prstDash val="solid"/>
              <a:miter lim="800000"/>
              <a:headEnd type="none" w="sm" len="sm"/>
              <a:tailEnd type="none" w="sm" len="sm"/>
            </a:ln>
            <a:effectLst/>
          </p:spPr>
          <p:txBody>
            <a:bodyPr wrap="square" anchor="ctr">
              <a:spAutoFit/>
            </a:bodyPr>
            <a:lstStyle>
              <a:defPPr>
                <a:defRPr lang="en-US"/>
              </a:defPPr>
              <a:lvl1pPr algn="l" rtl="0" fontAlgn="base">
                <a:spcBef>
                  <a:spcPct val="0"/>
                </a:spcBef>
                <a:spcAft>
                  <a:spcPct val="0"/>
                </a:spcAft>
                <a:defRPr sz="1400" b="1" kern="1200">
                  <a:solidFill>
                    <a:schemeClr val="tx1"/>
                  </a:solidFill>
                  <a:latin typeface="Arial" charset="0"/>
                  <a:ea typeface="+mn-ea"/>
                  <a:cs typeface="+mn-cs"/>
                </a:defRPr>
              </a:lvl1pPr>
              <a:lvl2pPr marL="457200" algn="l" rtl="0" fontAlgn="base">
                <a:spcBef>
                  <a:spcPct val="0"/>
                </a:spcBef>
                <a:spcAft>
                  <a:spcPct val="0"/>
                </a:spcAft>
                <a:defRPr sz="1400" b="1" kern="1200">
                  <a:solidFill>
                    <a:schemeClr val="tx1"/>
                  </a:solidFill>
                  <a:latin typeface="Arial" charset="0"/>
                  <a:ea typeface="+mn-ea"/>
                  <a:cs typeface="+mn-cs"/>
                </a:defRPr>
              </a:lvl2pPr>
              <a:lvl3pPr marL="914400" algn="l" rtl="0" fontAlgn="base">
                <a:spcBef>
                  <a:spcPct val="0"/>
                </a:spcBef>
                <a:spcAft>
                  <a:spcPct val="0"/>
                </a:spcAft>
                <a:defRPr sz="1400" b="1" kern="1200">
                  <a:solidFill>
                    <a:schemeClr val="tx1"/>
                  </a:solidFill>
                  <a:latin typeface="Arial" charset="0"/>
                  <a:ea typeface="+mn-ea"/>
                  <a:cs typeface="+mn-cs"/>
                </a:defRPr>
              </a:lvl3pPr>
              <a:lvl4pPr marL="1371600" algn="l" rtl="0" fontAlgn="base">
                <a:spcBef>
                  <a:spcPct val="0"/>
                </a:spcBef>
                <a:spcAft>
                  <a:spcPct val="0"/>
                </a:spcAft>
                <a:defRPr sz="1400" b="1" kern="1200">
                  <a:solidFill>
                    <a:schemeClr val="tx1"/>
                  </a:solidFill>
                  <a:latin typeface="Arial" charset="0"/>
                  <a:ea typeface="+mn-ea"/>
                  <a:cs typeface="+mn-cs"/>
                </a:defRPr>
              </a:lvl4pPr>
              <a:lvl5pPr marL="1828800" algn="l" rtl="0" fontAlgn="base">
                <a:spcBef>
                  <a:spcPct val="0"/>
                </a:spcBef>
                <a:spcAft>
                  <a:spcPct val="0"/>
                </a:spcAft>
                <a:defRPr sz="1400" b="1" kern="1200">
                  <a:solidFill>
                    <a:schemeClr val="tx1"/>
                  </a:solidFill>
                  <a:latin typeface="Arial" charset="0"/>
                  <a:ea typeface="+mn-ea"/>
                  <a:cs typeface="+mn-cs"/>
                </a:defRPr>
              </a:lvl5pPr>
              <a:lvl6pPr marL="2286000" algn="l" defTabSz="914400" rtl="0" eaLnBrk="1" latinLnBrk="0" hangingPunct="1">
                <a:defRPr sz="1400" b="1" kern="1200">
                  <a:solidFill>
                    <a:schemeClr val="tx1"/>
                  </a:solidFill>
                  <a:latin typeface="Arial" charset="0"/>
                  <a:ea typeface="+mn-ea"/>
                  <a:cs typeface="+mn-cs"/>
                </a:defRPr>
              </a:lvl6pPr>
              <a:lvl7pPr marL="2743200" algn="l" defTabSz="914400" rtl="0" eaLnBrk="1" latinLnBrk="0" hangingPunct="1">
                <a:defRPr sz="1400" b="1" kern="1200">
                  <a:solidFill>
                    <a:schemeClr val="tx1"/>
                  </a:solidFill>
                  <a:latin typeface="Arial" charset="0"/>
                  <a:ea typeface="+mn-ea"/>
                  <a:cs typeface="+mn-cs"/>
                </a:defRPr>
              </a:lvl7pPr>
              <a:lvl8pPr marL="3200400" algn="l" defTabSz="914400" rtl="0" eaLnBrk="1" latinLnBrk="0" hangingPunct="1">
                <a:defRPr sz="1400" b="1" kern="1200">
                  <a:solidFill>
                    <a:schemeClr val="tx1"/>
                  </a:solidFill>
                  <a:latin typeface="Arial" charset="0"/>
                  <a:ea typeface="+mn-ea"/>
                  <a:cs typeface="+mn-cs"/>
                </a:defRPr>
              </a:lvl8pPr>
              <a:lvl9pPr marL="3657600" algn="l" defTabSz="914400" rtl="0" eaLnBrk="1" latinLnBrk="0" hangingPunct="1">
                <a:defRPr sz="1400" b="1" kern="1200">
                  <a:solidFill>
                    <a:schemeClr val="tx1"/>
                  </a:solidFill>
                  <a:latin typeface="Arial" charset="0"/>
                  <a:ea typeface="+mn-ea"/>
                  <a:cs typeface="+mn-cs"/>
                </a:defRPr>
              </a:lvl9pPr>
            </a:lstStyle>
            <a:p>
              <a:pPr algn="ctr"/>
              <a:r>
                <a:rPr lang="en-US" sz="1200" dirty="0" err="1" smtClean="0">
                  <a:solidFill>
                    <a:srgbClr val="000000"/>
                  </a:solidFill>
                </a:rPr>
                <a:t>P.G.Economides</a:t>
              </a:r>
              <a:r>
                <a:rPr lang="en-US" sz="1200" dirty="0" smtClean="0">
                  <a:solidFill>
                    <a:srgbClr val="000000"/>
                  </a:solidFill>
                </a:rPr>
                <a:t> &amp; Co Ltd</a:t>
              </a:r>
            </a:p>
            <a:p>
              <a:pPr algn="ctr"/>
              <a:r>
                <a:rPr lang="en-US" sz="1200" b="0" dirty="0" smtClean="0">
                  <a:solidFill>
                    <a:srgbClr val="000000"/>
                  </a:solidFill>
                </a:rPr>
                <a:t>Chartered Certified Accountants</a:t>
              </a:r>
              <a:endParaRPr lang="en-US" sz="1050" b="0" dirty="0" smtClean="0">
                <a:solidFill>
                  <a:srgbClr val="000000"/>
                </a:solidFill>
              </a:endParaRPr>
            </a:p>
            <a:p>
              <a:pPr lvl="0" algn="ctr">
                <a:lnSpc>
                  <a:spcPct val="150000"/>
                </a:lnSpc>
              </a:pPr>
              <a:r>
                <a:rPr lang="en-US" sz="1200" b="0" dirty="0" smtClean="0">
                  <a:solidFill>
                    <a:srgbClr val="000000"/>
                  </a:solidFill>
                </a:rPr>
                <a:t>www.pgeconomides.eu</a:t>
              </a:r>
            </a:p>
            <a:p>
              <a:pPr lvl="0" algn="ctr">
                <a:lnSpc>
                  <a:spcPct val="150000"/>
                </a:lnSpc>
              </a:pPr>
              <a:endParaRPr lang="en-US" sz="1200" dirty="0" smtClean="0">
                <a:solidFill>
                  <a:srgbClr val="000000"/>
                </a:solidFill>
              </a:endParaRPr>
            </a:p>
            <a:p>
              <a:pPr lvl="0" algn="ctr">
                <a:lnSpc>
                  <a:spcPct val="150000"/>
                </a:lnSpc>
              </a:pPr>
              <a:endParaRPr lang="en-US" sz="1200" dirty="0">
                <a:solidFill>
                  <a:srgbClr val="000000"/>
                </a:solidFill>
              </a:endParaRPr>
            </a:p>
            <a:p>
              <a:pPr lvl="0" algn="ctr">
                <a:lnSpc>
                  <a:spcPct val="150000"/>
                </a:lnSpc>
              </a:pPr>
              <a:r>
                <a:rPr lang="en-US" sz="1200" dirty="0" err="1" smtClean="0">
                  <a:solidFill>
                    <a:srgbClr val="000000"/>
                  </a:solidFill>
                </a:rPr>
                <a:t>Andry</a:t>
              </a:r>
              <a:r>
                <a:rPr lang="en-US" sz="1200" dirty="0" smtClean="0">
                  <a:solidFill>
                    <a:srgbClr val="000000"/>
                  </a:solidFill>
                </a:rPr>
                <a:t> </a:t>
              </a:r>
              <a:r>
                <a:rPr lang="en-US" sz="1200" dirty="0" err="1" smtClean="0">
                  <a:solidFill>
                    <a:srgbClr val="000000"/>
                  </a:solidFill>
                </a:rPr>
                <a:t>Panteli</a:t>
              </a:r>
              <a:r>
                <a:rPr lang="en-US" sz="1200" dirty="0" smtClean="0">
                  <a:solidFill>
                    <a:srgbClr val="000000"/>
                  </a:solidFill>
                </a:rPr>
                <a:t>, </a:t>
              </a:r>
              <a:r>
                <a:rPr lang="en-US" sz="1100" b="0" dirty="0" smtClean="0">
                  <a:solidFill>
                    <a:srgbClr val="000000"/>
                  </a:solidFill>
                </a:rPr>
                <a:t>FCCA</a:t>
              </a:r>
              <a:endParaRPr lang="en-US" sz="1100" b="0" dirty="0">
                <a:solidFill>
                  <a:srgbClr val="000000"/>
                </a:solidFill>
              </a:endParaRPr>
            </a:p>
            <a:p>
              <a:pPr lvl="0" algn="ctr">
                <a:lnSpc>
                  <a:spcPct val="150000"/>
                </a:lnSpc>
              </a:pPr>
              <a:r>
                <a:rPr lang="en-US" sz="1100" b="0" dirty="0" smtClean="0">
                  <a:solidFill>
                    <a:srgbClr val="000000"/>
                  </a:solidFill>
                </a:rPr>
                <a:t>Director</a:t>
              </a:r>
              <a:endParaRPr lang="en-US" sz="1100" b="0" dirty="0">
                <a:solidFill>
                  <a:srgbClr val="000000"/>
                </a:solidFill>
              </a:endParaRPr>
            </a:p>
            <a:p>
              <a:pPr lvl="0" algn="ctr">
                <a:lnSpc>
                  <a:spcPct val="150000"/>
                </a:lnSpc>
              </a:pPr>
              <a:endParaRPr lang="en-US" sz="1100" b="0" dirty="0">
                <a:solidFill>
                  <a:srgbClr val="000000"/>
                </a:solidFill>
              </a:endParaRPr>
            </a:p>
            <a:p>
              <a:pPr algn="ctr"/>
              <a:r>
                <a:rPr lang="en-US" sz="1100" b="0" dirty="0" smtClean="0">
                  <a:solidFill>
                    <a:schemeClr val="bg2">
                      <a:lumMod val="50000"/>
                    </a:schemeClr>
                  </a:solidFill>
                </a:rPr>
                <a:t>andry.panteli@</a:t>
              </a:r>
              <a:r>
                <a:rPr lang="en-US" sz="1100" b="0" dirty="0" smtClean="0">
                  <a:solidFill>
                    <a:srgbClr val="000000"/>
                  </a:solidFill>
                </a:rPr>
                <a:t>pgeconomides.eu</a:t>
              </a:r>
              <a:endParaRPr lang="en-US" sz="1100" b="0" dirty="0">
                <a:solidFill>
                  <a:schemeClr val="bg2">
                    <a:lumMod val="50000"/>
                  </a:schemeClr>
                </a:solidFill>
              </a:endParaRPr>
            </a:p>
          </p:txBody>
        </p:sp>
      </p:gr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2194" y="1560012"/>
            <a:ext cx="1856633" cy="226509"/>
          </a:xfrm>
          <a:prstGeom prst="rect">
            <a:avLst/>
          </a:prstGeom>
        </p:spPr>
      </p:pic>
    </p:spTree>
    <p:extLst>
      <p:ext uri="{BB962C8B-B14F-4D97-AF65-F5344CB8AC3E}">
        <p14:creationId xmlns:p14="http://schemas.microsoft.com/office/powerpoint/2010/main" val="2979415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www.globalvisas.com/images/content/eu_nation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56" y="1482334"/>
            <a:ext cx="4896544" cy="4923747"/>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3"/>
          <p:cNvSpPr txBox="1">
            <a:spLocks noChangeArrowheads="1"/>
          </p:cNvSpPr>
          <p:nvPr/>
        </p:nvSpPr>
        <p:spPr bwMode="auto">
          <a:xfrm>
            <a:off x="144000" y="576000"/>
            <a:ext cx="9433048" cy="307777"/>
          </a:xfrm>
          <a:prstGeom prst="rect">
            <a:avLst/>
          </a:prstGeom>
          <a:noFill/>
          <a:ln w="9525">
            <a:noFill/>
            <a:miter lim="800000"/>
            <a:headEnd/>
            <a:tailEnd/>
          </a:ln>
        </p:spPr>
        <p:txBody>
          <a:bodyPr wrap="square">
            <a:spAutoFit/>
          </a:bodyPr>
          <a:lstStyle/>
          <a:p>
            <a:r>
              <a:rPr lang="en-US" dirty="0" smtClean="0">
                <a:solidFill>
                  <a:schemeClr val="bg1"/>
                </a:solidFill>
              </a:rPr>
              <a:t>CYPRUS:  Base for EU business</a:t>
            </a:r>
            <a:endParaRPr lang="en-US" dirty="0">
              <a:solidFill>
                <a:schemeClr val="bg1"/>
              </a:solidFill>
            </a:endParaRPr>
          </a:p>
        </p:txBody>
      </p:sp>
      <p:sp>
        <p:nvSpPr>
          <p:cNvPr id="4" name="Oval 3"/>
          <p:cNvSpPr/>
          <p:nvPr/>
        </p:nvSpPr>
        <p:spPr bwMode="auto">
          <a:xfrm>
            <a:off x="4424285" y="5782312"/>
            <a:ext cx="648072" cy="504056"/>
          </a:xfrm>
          <a:prstGeom prst="ellipse">
            <a:avLst/>
          </a:prstGeom>
          <a:noFill/>
          <a:ln w="476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5" name="Oval 4"/>
          <p:cNvSpPr/>
          <p:nvPr/>
        </p:nvSpPr>
        <p:spPr bwMode="auto">
          <a:xfrm>
            <a:off x="4808984" y="5661248"/>
            <a:ext cx="914400" cy="914400"/>
          </a:xfrm>
          <a:prstGeom prst="ellipse">
            <a:avLst/>
          </a:prstGeom>
          <a:no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23" name="Rectangle 10"/>
          <p:cNvSpPr>
            <a:spLocks noChangeArrowheads="1"/>
          </p:cNvSpPr>
          <p:nvPr/>
        </p:nvSpPr>
        <p:spPr bwMode="auto">
          <a:xfrm>
            <a:off x="5072357" y="1988840"/>
            <a:ext cx="4680520" cy="1569660"/>
          </a:xfrm>
          <a:prstGeom prst="rect">
            <a:avLst/>
          </a:prstGeom>
          <a:noFill/>
          <a:ln w="9525">
            <a:noFill/>
            <a:miter lim="800000"/>
            <a:headEnd/>
            <a:tailEnd/>
          </a:ln>
        </p:spPr>
        <p:txBody>
          <a:bodyPr wrap="square">
            <a:spAutoFit/>
          </a:bodyPr>
          <a:lstStyle/>
          <a:p>
            <a:pPr algn="just"/>
            <a:r>
              <a:rPr lang="en-US" sz="1600" dirty="0" smtClean="0">
                <a:solidFill>
                  <a:srgbClr val="003399"/>
                </a:solidFill>
              </a:rPr>
              <a:t>Also, increased demand by EU persons and EU businesses who wish to move their personal tax residency and setup HQs and operations in another EU jurisdiction, that also facilitates easy access to certain non-EU markets</a:t>
            </a: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985" y="1628800"/>
            <a:ext cx="1182631"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urved Left Arrow 6"/>
          <p:cNvSpPr/>
          <p:nvPr/>
        </p:nvSpPr>
        <p:spPr bwMode="auto">
          <a:xfrm rot="18571965">
            <a:off x="3629995" y="2415247"/>
            <a:ext cx="1588578" cy="3492467"/>
          </a:xfrm>
          <a:prstGeom prst="curvedLeftArrow">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2" name="Notched Right Arrow 1"/>
          <p:cNvSpPr/>
          <p:nvPr/>
        </p:nvSpPr>
        <p:spPr bwMode="auto">
          <a:xfrm>
            <a:off x="5169024" y="6021288"/>
            <a:ext cx="1296144" cy="144016"/>
          </a:xfrm>
          <a:prstGeom prst="notchedRightArrow">
            <a:avLst/>
          </a:prstGeom>
          <a:solidFill>
            <a:srgbClr val="114AFF"/>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pic>
        <p:nvPicPr>
          <p:cNvPr id="10" name="Picture 2" descr="http://www.johnworldpeace.com/WorldPeace/world-peace-090420j.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93041" y="5506248"/>
            <a:ext cx="1069400" cy="106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323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Text Box 3"/>
          <p:cNvSpPr txBox="1">
            <a:spLocks noChangeArrowheads="1"/>
          </p:cNvSpPr>
          <p:nvPr/>
        </p:nvSpPr>
        <p:spPr bwMode="auto">
          <a:xfrm>
            <a:off x="144000" y="576000"/>
            <a:ext cx="5325493" cy="307777"/>
          </a:xfrm>
          <a:prstGeom prst="rect">
            <a:avLst/>
          </a:prstGeom>
          <a:noFill/>
          <a:ln w="9525">
            <a:noFill/>
            <a:miter lim="800000"/>
            <a:headEnd/>
            <a:tailEnd/>
          </a:ln>
        </p:spPr>
        <p:txBody>
          <a:bodyPr wrap="square">
            <a:spAutoFit/>
          </a:bodyPr>
          <a:lstStyle/>
          <a:p>
            <a:r>
              <a:rPr lang="en-US" dirty="0" smtClean="0">
                <a:solidFill>
                  <a:schemeClr val="bg1"/>
                </a:solidFill>
              </a:rPr>
              <a:t>Recent tax related incentives</a:t>
            </a:r>
            <a:endParaRPr lang="en-US" dirty="0">
              <a:solidFill>
                <a:schemeClr val="bg1"/>
              </a:solidFill>
            </a:endParaRPr>
          </a:p>
        </p:txBody>
      </p:sp>
      <p:sp>
        <p:nvSpPr>
          <p:cNvPr id="4" name="Rectangle 3"/>
          <p:cNvSpPr/>
          <p:nvPr/>
        </p:nvSpPr>
        <p:spPr>
          <a:xfrm>
            <a:off x="128464" y="1551558"/>
            <a:ext cx="9705528" cy="5693866"/>
          </a:xfrm>
          <a:prstGeom prst="rect">
            <a:avLst/>
          </a:prstGeom>
        </p:spPr>
        <p:txBody>
          <a:bodyPr wrap="square">
            <a:spAutoFit/>
          </a:bodyPr>
          <a:lstStyle/>
          <a:p>
            <a:r>
              <a:rPr lang="en-US" sz="1600" u="sng" dirty="0" smtClean="0">
                <a:solidFill>
                  <a:srgbClr val="0000FF"/>
                </a:solidFill>
                <a:sym typeface="Wingdings" panose="05000000000000000000" pitchFamily="2" charset="2"/>
              </a:rPr>
              <a:t>Facilitating SUBSTANCE  and MOVE OF KEY PERSONNEL </a:t>
            </a:r>
          </a:p>
          <a:p>
            <a:endParaRPr lang="en-US" sz="1600" u="sng" dirty="0" smtClean="0">
              <a:solidFill>
                <a:srgbClr val="0000FF"/>
              </a:solidFill>
              <a:sym typeface="Wingdings" panose="05000000000000000000" pitchFamily="2" charset="2"/>
            </a:endParaRPr>
          </a:p>
          <a:p>
            <a:endParaRPr lang="en-US" sz="1600" b="0" dirty="0" smtClean="0">
              <a:solidFill>
                <a:srgbClr val="000000"/>
              </a:solidFill>
              <a:sym typeface="Wingdings" panose="05000000000000000000" pitchFamily="2" charset="2"/>
            </a:endParaRPr>
          </a:p>
          <a:p>
            <a:pPr marL="285750" indent="-285750">
              <a:buFont typeface="Arial" panose="020B0604020202020204" pitchFamily="34" charset="0"/>
              <a:buChar char="•"/>
            </a:pPr>
            <a:r>
              <a:rPr lang="en-US" sz="1600" b="0" dirty="0" smtClean="0">
                <a:solidFill>
                  <a:srgbClr val="000000"/>
                </a:solidFill>
                <a:sym typeface="Wingdings" panose="05000000000000000000" pitchFamily="2" charset="2"/>
              </a:rPr>
              <a:t>Relaxing the conditions, criteria and procedure for obtaining </a:t>
            </a:r>
            <a:r>
              <a:rPr lang="en-US" sz="1600" dirty="0" smtClean="0">
                <a:solidFill>
                  <a:srgbClr val="0000FF"/>
                </a:solidFill>
                <a:sym typeface="Wingdings" panose="05000000000000000000" pitchFamily="2" charset="2"/>
              </a:rPr>
              <a:t>Cyprus </a:t>
            </a:r>
            <a:r>
              <a:rPr lang="en-US" sz="1600" dirty="0" err="1" smtClean="0">
                <a:solidFill>
                  <a:srgbClr val="0000FF"/>
                </a:solidFill>
                <a:sym typeface="Wingdings" panose="05000000000000000000" pitchFamily="2" charset="2"/>
              </a:rPr>
              <a:t>Naturalisation</a:t>
            </a:r>
            <a:r>
              <a:rPr lang="en-US" sz="1600" dirty="0" smtClean="0">
                <a:solidFill>
                  <a:srgbClr val="0000FF"/>
                </a:solidFill>
                <a:sym typeface="Wingdings" panose="05000000000000000000" pitchFamily="2" charset="2"/>
              </a:rPr>
              <a:t> / Passport</a:t>
            </a:r>
            <a:r>
              <a:rPr lang="en-US" sz="1600" b="0" dirty="0" smtClean="0">
                <a:solidFill>
                  <a:srgbClr val="000000"/>
                </a:solidFill>
                <a:sym typeface="Wingdings" panose="05000000000000000000" pitchFamily="2" charset="2"/>
              </a:rPr>
              <a:t>.</a:t>
            </a:r>
          </a:p>
          <a:p>
            <a:pPr marL="285750" indent="-285750">
              <a:buFont typeface="Arial" panose="020B0604020202020204" pitchFamily="34" charset="0"/>
              <a:buChar char="•"/>
            </a:pPr>
            <a:endParaRPr lang="en-US" sz="1600" b="0" u="sng" dirty="0">
              <a:solidFill>
                <a:srgbClr val="000000"/>
              </a:solidFill>
              <a:sym typeface="Wingdings" panose="05000000000000000000" pitchFamily="2" charset="2"/>
            </a:endParaRPr>
          </a:p>
          <a:p>
            <a:pPr marL="285750" indent="-285750">
              <a:buFont typeface="Arial" panose="020B0604020202020204" pitchFamily="34" charset="0"/>
              <a:buChar char="•"/>
            </a:pPr>
            <a:r>
              <a:rPr lang="en-US" sz="1600" b="0" dirty="0" smtClean="0">
                <a:solidFill>
                  <a:srgbClr val="000000"/>
                </a:solidFill>
                <a:sym typeface="Wingdings" panose="05000000000000000000" pitchFamily="2" charset="2"/>
              </a:rPr>
              <a:t>Introduction of </a:t>
            </a:r>
            <a:r>
              <a:rPr lang="en-US" sz="1600" dirty="0" smtClean="0">
                <a:solidFill>
                  <a:srgbClr val="0000FF"/>
                </a:solidFill>
                <a:sym typeface="Wingdings" panose="05000000000000000000" pitchFamily="2" charset="2"/>
              </a:rPr>
              <a:t>NON-DOMICILE</a:t>
            </a:r>
            <a:r>
              <a:rPr lang="en-US" sz="1600" b="0" dirty="0" smtClean="0">
                <a:solidFill>
                  <a:srgbClr val="000000"/>
                </a:solidFill>
                <a:sym typeface="Wingdings" panose="05000000000000000000" pitchFamily="2" charset="2"/>
              </a:rPr>
              <a:t> persons within the tax law. This means that foreigners becoming Cyprus tax residents will be completely tax exempt on dividend and interest related incomes from worldwide sources.</a:t>
            </a:r>
          </a:p>
          <a:p>
            <a:pPr marL="285750" indent="-285750">
              <a:buFont typeface="Arial" panose="020B0604020202020204" pitchFamily="34" charset="0"/>
              <a:buChar char="•"/>
            </a:pPr>
            <a:endParaRPr lang="en-US" sz="1600" b="0" dirty="0">
              <a:solidFill>
                <a:srgbClr val="000000"/>
              </a:solidFill>
              <a:sym typeface="Wingdings" panose="05000000000000000000" pitchFamily="2" charset="2"/>
            </a:endParaRPr>
          </a:p>
          <a:p>
            <a:pPr marL="285750" indent="-285750">
              <a:buFont typeface="Arial" panose="020B0604020202020204" pitchFamily="34" charset="0"/>
              <a:buChar char="•"/>
            </a:pPr>
            <a:r>
              <a:rPr lang="en-US" sz="1600" b="0" dirty="0">
                <a:solidFill>
                  <a:srgbClr val="000000"/>
                </a:solidFill>
                <a:sym typeface="Wingdings" panose="05000000000000000000" pitchFamily="2" charset="2"/>
              </a:rPr>
              <a:t>Enhancing </a:t>
            </a:r>
            <a:r>
              <a:rPr lang="en-US" sz="1600" dirty="0" smtClean="0">
                <a:solidFill>
                  <a:srgbClr val="0000FF"/>
                </a:solidFill>
                <a:sym typeface="Wingdings" panose="05000000000000000000" pitchFamily="2" charset="2"/>
              </a:rPr>
              <a:t>tax </a:t>
            </a:r>
            <a:r>
              <a:rPr lang="en-US" sz="1600" dirty="0">
                <a:solidFill>
                  <a:srgbClr val="0000FF"/>
                </a:solidFill>
                <a:sym typeface="Wingdings" panose="05000000000000000000" pitchFamily="2" charset="2"/>
              </a:rPr>
              <a:t>exemption incentives for Cyprus employment income</a:t>
            </a:r>
            <a:r>
              <a:rPr lang="en-US" sz="1600" b="0" dirty="0">
                <a:solidFill>
                  <a:srgbClr val="0000FF"/>
                </a:solidFill>
                <a:sym typeface="Wingdings" panose="05000000000000000000" pitchFamily="2" charset="2"/>
              </a:rPr>
              <a:t> </a:t>
            </a:r>
            <a:r>
              <a:rPr lang="en-US" sz="1600" b="0" dirty="0">
                <a:solidFill>
                  <a:srgbClr val="000000"/>
                </a:solidFill>
                <a:sym typeface="Wingdings" panose="05000000000000000000" pitchFamily="2" charset="2"/>
              </a:rPr>
              <a:t>for staff moving to Cyprus; </a:t>
            </a:r>
          </a:p>
          <a:p>
            <a:r>
              <a:rPr lang="en-US" sz="1600" b="0" dirty="0">
                <a:solidFill>
                  <a:srgbClr val="000000"/>
                </a:solidFill>
                <a:sym typeface="Wingdings" panose="05000000000000000000" pitchFamily="2" charset="2"/>
              </a:rPr>
              <a:t>     e.g. 20% annual tax exemption with a maximum exemption amount of </a:t>
            </a:r>
            <a:r>
              <a:rPr lang="en-US" sz="1600" b="0" dirty="0" err="1" smtClean="0">
                <a:solidFill>
                  <a:srgbClr val="000000"/>
                </a:solidFill>
                <a:sym typeface="Wingdings" panose="05000000000000000000" pitchFamily="2" charset="2"/>
              </a:rPr>
              <a:t>eur</a:t>
            </a:r>
            <a:r>
              <a:rPr lang="en-US" sz="1600" b="0" dirty="0" smtClean="0">
                <a:solidFill>
                  <a:srgbClr val="000000"/>
                </a:solidFill>
                <a:sym typeface="Wingdings" panose="05000000000000000000" pitchFamily="2" charset="2"/>
              </a:rPr>
              <a:t> 8,550 </a:t>
            </a:r>
            <a:r>
              <a:rPr lang="en-US" sz="1600" b="0" dirty="0">
                <a:solidFill>
                  <a:srgbClr val="000000"/>
                </a:solidFill>
                <a:sym typeface="Wingdings" panose="05000000000000000000" pitchFamily="2" charset="2"/>
              </a:rPr>
              <a:t/>
            </a:r>
            <a:br>
              <a:rPr lang="en-US" sz="1600" b="0" dirty="0">
                <a:solidFill>
                  <a:srgbClr val="000000"/>
                </a:solidFill>
                <a:sym typeface="Wingdings" panose="05000000000000000000" pitchFamily="2" charset="2"/>
              </a:rPr>
            </a:br>
            <a:r>
              <a:rPr lang="en-US" sz="1600" b="0" dirty="0">
                <a:solidFill>
                  <a:srgbClr val="000000"/>
                </a:solidFill>
                <a:sym typeface="Wingdings" panose="05000000000000000000" pitchFamily="2" charset="2"/>
              </a:rPr>
              <a:t>     </a:t>
            </a:r>
            <a:r>
              <a:rPr lang="en-US" sz="1600" b="0" u="sng" dirty="0" smtClean="0">
                <a:solidFill>
                  <a:srgbClr val="000000"/>
                </a:solidFill>
                <a:sym typeface="Wingdings" panose="05000000000000000000" pitchFamily="2" charset="2"/>
              </a:rPr>
              <a:t>OR</a:t>
            </a:r>
            <a:r>
              <a:rPr lang="en-US" sz="1600" b="0" dirty="0" smtClean="0">
                <a:solidFill>
                  <a:srgbClr val="000000"/>
                </a:solidFill>
                <a:sym typeface="Wingdings" panose="05000000000000000000" pitchFamily="2" charset="2"/>
              </a:rPr>
              <a:t> </a:t>
            </a:r>
            <a:r>
              <a:rPr lang="en-US" sz="1600" b="0" dirty="0">
                <a:solidFill>
                  <a:srgbClr val="000000"/>
                </a:solidFill>
                <a:sym typeface="Wingdings" panose="05000000000000000000" pitchFamily="2" charset="2"/>
              </a:rPr>
              <a:t>50% annual tax exemption for high earners earning over </a:t>
            </a:r>
            <a:r>
              <a:rPr lang="en-US" sz="1600" b="0" dirty="0" err="1">
                <a:solidFill>
                  <a:srgbClr val="000000"/>
                </a:solidFill>
                <a:sym typeface="Wingdings" panose="05000000000000000000" pitchFamily="2" charset="2"/>
              </a:rPr>
              <a:t>eur</a:t>
            </a:r>
            <a:r>
              <a:rPr lang="en-US" sz="1600" b="0" dirty="0">
                <a:solidFill>
                  <a:srgbClr val="000000"/>
                </a:solidFill>
                <a:sym typeface="Wingdings" panose="05000000000000000000" pitchFamily="2" charset="2"/>
              </a:rPr>
              <a:t> 100,000 per year</a:t>
            </a:r>
            <a:r>
              <a:rPr lang="en-US" sz="1600" b="0" dirty="0" smtClean="0">
                <a:solidFill>
                  <a:srgbClr val="000000"/>
                </a:solidFill>
                <a:sym typeface="Wingdings" panose="05000000000000000000" pitchFamily="2" charset="2"/>
              </a:rPr>
              <a:t>.</a:t>
            </a:r>
          </a:p>
          <a:p>
            <a:endParaRPr lang="en-US" sz="1600" b="0" dirty="0" smtClean="0">
              <a:solidFill>
                <a:srgbClr val="000000"/>
              </a:solidFill>
              <a:sym typeface="Wingdings" panose="05000000000000000000" pitchFamily="2" charset="2"/>
            </a:endParaRPr>
          </a:p>
          <a:p>
            <a:endParaRPr lang="en-US" sz="1000" b="0" dirty="0" smtClean="0">
              <a:solidFill>
                <a:srgbClr val="000000"/>
              </a:solidFill>
              <a:sym typeface="Wingdings" panose="05000000000000000000" pitchFamily="2" charset="2"/>
            </a:endParaRPr>
          </a:p>
          <a:p>
            <a:r>
              <a:rPr lang="en-US" sz="2800" dirty="0" smtClean="0">
                <a:solidFill>
                  <a:srgbClr val="000000"/>
                </a:solidFill>
                <a:sym typeface="Wingdings" panose="05000000000000000000" pitchFamily="2" charset="2"/>
              </a:rPr>
              <a:t>+</a:t>
            </a:r>
            <a:r>
              <a:rPr lang="en-US" sz="1600" b="0" dirty="0" smtClean="0">
                <a:solidFill>
                  <a:srgbClr val="000000"/>
                </a:solidFill>
                <a:sym typeface="Wingdings" panose="05000000000000000000" pitchFamily="2" charset="2"/>
              </a:rPr>
              <a:t> </a:t>
            </a:r>
          </a:p>
          <a:p>
            <a:r>
              <a:rPr lang="en-US" sz="1200" b="0" dirty="0" smtClean="0">
                <a:solidFill>
                  <a:srgbClr val="000000"/>
                </a:solidFill>
                <a:sym typeface="Wingdings" panose="05000000000000000000" pitchFamily="2" charset="2"/>
              </a:rPr>
              <a:t/>
            </a:r>
            <a:br>
              <a:rPr lang="en-US" sz="1200" b="0" dirty="0" smtClean="0">
                <a:solidFill>
                  <a:srgbClr val="000000"/>
                </a:solidFill>
                <a:sym typeface="Wingdings" panose="05000000000000000000" pitchFamily="2" charset="2"/>
              </a:rPr>
            </a:br>
            <a:r>
              <a:rPr lang="en-US" sz="1600" b="0" dirty="0" smtClean="0">
                <a:solidFill>
                  <a:srgbClr val="000000"/>
                </a:solidFill>
                <a:sym typeface="Wingdings" panose="05000000000000000000" pitchFamily="2" charset="2"/>
              </a:rPr>
              <a:t>     </a:t>
            </a:r>
            <a:r>
              <a:rPr lang="en-US" sz="1600" u="sng" dirty="0" smtClean="0">
                <a:solidFill>
                  <a:srgbClr val="C00000"/>
                </a:solidFill>
              </a:rPr>
              <a:t>Comparative </a:t>
            </a:r>
            <a:r>
              <a:rPr lang="en-US" sz="1600" u="sng" dirty="0">
                <a:solidFill>
                  <a:srgbClr val="C00000"/>
                </a:solidFill>
              </a:rPr>
              <a:t>advantages of operating </a:t>
            </a:r>
            <a:r>
              <a:rPr lang="en-US" sz="1600" u="sng" dirty="0" smtClean="0">
                <a:solidFill>
                  <a:srgbClr val="C00000"/>
                </a:solidFill>
              </a:rPr>
              <a:t>costs</a:t>
            </a:r>
            <a:r>
              <a:rPr lang="en-US" sz="1600" dirty="0" smtClean="0">
                <a:solidFill>
                  <a:srgbClr val="C00000"/>
                </a:solidFill>
              </a:rPr>
              <a:t> on set up and maintenance of offices</a:t>
            </a:r>
            <a:r>
              <a:rPr lang="en-US" sz="1600" b="0" dirty="0" smtClean="0">
                <a:solidFill>
                  <a:srgbClr val="C00000"/>
                </a:solidFill>
              </a:rPr>
              <a:t/>
            </a:r>
            <a:br>
              <a:rPr lang="en-US" sz="1600" b="0" dirty="0" smtClean="0">
                <a:solidFill>
                  <a:srgbClr val="C00000"/>
                </a:solidFill>
              </a:rPr>
            </a:br>
            <a:r>
              <a:rPr lang="en-US" sz="1600" b="0" dirty="0" smtClean="0">
                <a:solidFill>
                  <a:srgbClr val="C00000"/>
                </a:solidFill>
              </a:rPr>
              <a:t>     </a:t>
            </a:r>
            <a:r>
              <a:rPr lang="en-US" sz="1600" b="0" i="1" dirty="0" smtClean="0">
                <a:solidFill>
                  <a:srgbClr val="000000"/>
                </a:solidFill>
              </a:rPr>
              <a:t>(</a:t>
            </a:r>
            <a:r>
              <a:rPr lang="en-US" sz="1600" b="0" i="1" dirty="0">
                <a:solidFill>
                  <a:srgbClr val="000000"/>
                </a:solidFill>
              </a:rPr>
              <a:t>when compared to other EU jurisdictions</a:t>
            </a:r>
            <a:r>
              <a:rPr lang="en-US" sz="1600" b="0" i="1" dirty="0" smtClean="0">
                <a:solidFill>
                  <a:srgbClr val="000000"/>
                </a:solidFill>
              </a:rPr>
              <a:t>)</a:t>
            </a:r>
            <a:endParaRPr lang="en-US" sz="1600" b="0" i="1" dirty="0">
              <a:solidFill>
                <a:srgbClr val="000000"/>
              </a:solidFill>
            </a:endParaRPr>
          </a:p>
          <a:p>
            <a:endParaRPr lang="en-US" sz="1600" b="0" dirty="0">
              <a:solidFill>
                <a:srgbClr val="000000"/>
              </a:solidFill>
              <a:sym typeface="Wingdings" panose="05000000000000000000" pitchFamily="2" charset="2"/>
            </a:endParaRPr>
          </a:p>
          <a:p>
            <a:endParaRPr lang="en-US" sz="1600" b="0" dirty="0">
              <a:solidFill>
                <a:srgbClr val="0000FF"/>
              </a:solidFill>
              <a:sym typeface="Wingdings" panose="05000000000000000000" pitchFamily="2" charset="2"/>
            </a:endParaRPr>
          </a:p>
          <a:p>
            <a:pPr marL="285750" indent="-285750">
              <a:buFont typeface="Arial" panose="020B0604020202020204" pitchFamily="34" charset="0"/>
              <a:buChar char="•"/>
            </a:pPr>
            <a:endParaRPr lang="en-US" sz="1600" dirty="0">
              <a:solidFill>
                <a:srgbClr val="0000FF"/>
              </a:solidFill>
              <a:sym typeface="Wingdings" panose="05000000000000000000" pitchFamily="2" charset="2"/>
            </a:endParaRPr>
          </a:p>
          <a:p>
            <a:endParaRPr lang="en-US" sz="1600" u="sng" dirty="0" smtClean="0">
              <a:solidFill>
                <a:srgbClr val="0000FF"/>
              </a:solidFill>
              <a:sym typeface="Wingdings" panose="05000000000000000000" pitchFamily="2" charset="2"/>
            </a:endParaRPr>
          </a:p>
        </p:txBody>
      </p:sp>
      <p:pic>
        <p:nvPicPr>
          <p:cNvPr id="6" name="Picture 6" descr="dbi_flag_cyprus"/>
          <p:cNvPicPr>
            <a:picLocks noChangeAspect="1" noChangeArrowheads="1"/>
          </p:cNvPicPr>
          <p:nvPr/>
        </p:nvPicPr>
        <p:blipFill>
          <a:blip r:embed="rId3" cstate="print"/>
          <a:srcRect/>
          <a:stretch>
            <a:fillRect/>
          </a:stretch>
        </p:blipFill>
        <p:spPr bwMode="auto">
          <a:xfrm>
            <a:off x="5961112" y="260648"/>
            <a:ext cx="1332440" cy="864096"/>
          </a:xfrm>
          <a:prstGeom prst="rect">
            <a:avLst/>
          </a:prstGeom>
          <a:noFill/>
          <a:ln w="9525">
            <a:solidFill>
              <a:srgbClr val="000000"/>
            </a:solidFill>
            <a:miter lim="800000"/>
            <a:headEnd/>
            <a:tailEnd/>
          </a:ln>
        </p:spPr>
      </p:pic>
    </p:spTree>
    <p:extLst>
      <p:ext uri="{BB962C8B-B14F-4D97-AF65-F5344CB8AC3E}">
        <p14:creationId xmlns:p14="http://schemas.microsoft.com/office/powerpoint/2010/main" val="26050187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Text Box 3"/>
          <p:cNvSpPr txBox="1">
            <a:spLocks noChangeArrowheads="1"/>
          </p:cNvSpPr>
          <p:nvPr/>
        </p:nvSpPr>
        <p:spPr bwMode="auto">
          <a:xfrm>
            <a:off x="144000" y="576000"/>
            <a:ext cx="5325493" cy="307777"/>
          </a:xfrm>
          <a:prstGeom prst="rect">
            <a:avLst/>
          </a:prstGeom>
          <a:noFill/>
          <a:ln w="9525">
            <a:noFill/>
            <a:miter lim="800000"/>
            <a:headEnd/>
            <a:tailEnd/>
          </a:ln>
        </p:spPr>
        <p:txBody>
          <a:bodyPr wrap="square">
            <a:spAutoFit/>
          </a:bodyPr>
          <a:lstStyle/>
          <a:p>
            <a:r>
              <a:rPr lang="en-US" dirty="0" smtClean="0">
                <a:solidFill>
                  <a:schemeClr val="bg1"/>
                </a:solidFill>
              </a:rPr>
              <a:t>Non-Domiciled (Non-Dom)</a:t>
            </a:r>
            <a:endParaRPr lang="en-US" dirty="0">
              <a:solidFill>
                <a:schemeClr val="bg1"/>
              </a:solidFill>
            </a:endParaRPr>
          </a:p>
        </p:txBody>
      </p:sp>
      <p:pic>
        <p:nvPicPr>
          <p:cNvPr id="6" name="Picture 16" descr="PEOPLE-2.png"/>
          <p:cNvPicPr>
            <a:picLocks noChangeAspect="1"/>
          </p:cNvPicPr>
          <p:nvPr/>
        </p:nvPicPr>
        <p:blipFill>
          <a:blip r:embed="rId3" cstate="print"/>
          <a:srcRect/>
          <a:stretch>
            <a:fillRect/>
          </a:stretch>
        </p:blipFill>
        <p:spPr bwMode="auto">
          <a:xfrm>
            <a:off x="488504" y="1131421"/>
            <a:ext cx="432048" cy="745682"/>
          </a:xfrm>
          <a:prstGeom prst="rect">
            <a:avLst/>
          </a:prstGeom>
          <a:noFill/>
          <a:ln w="9525">
            <a:noFill/>
            <a:miter lim="800000"/>
            <a:headEnd/>
            <a:tailEnd/>
          </a:ln>
        </p:spPr>
      </p:pic>
      <p:sp>
        <p:nvSpPr>
          <p:cNvPr id="7" name="Rectangle 6"/>
          <p:cNvSpPr/>
          <p:nvPr/>
        </p:nvSpPr>
        <p:spPr>
          <a:xfrm>
            <a:off x="923138" y="1256273"/>
            <a:ext cx="3669822" cy="523220"/>
          </a:xfrm>
          <a:prstGeom prst="rect">
            <a:avLst/>
          </a:prstGeom>
        </p:spPr>
        <p:txBody>
          <a:bodyPr wrap="square">
            <a:spAutoFit/>
          </a:bodyPr>
          <a:lstStyle/>
          <a:p>
            <a:r>
              <a:rPr lang="en-US" b="0" dirty="0" smtClean="0">
                <a:solidFill>
                  <a:srgbClr val="003399"/>
                </a:solidFill>
                <a:sym typeface="Wingdings" panose="05000000000000000000" pitchFamily="2" charset="2"/>
              </a:rPr>
              <a:t>Cyprus Tax Resident if physically spends MORE than 183 days in Cyprus</a:t>
            </a:r>
            <a:endParaRPr lang="en-US" i="1" dirty="0">
              <a:solidFill>
                <a:srgbClr val="003399"/>
              </a:solidFill>
            </a:endParaRPr>
          </a:p>
        </p:txBody>
      </p:sp>
      <p:sp>
        <p:nvSpPr>
          <p:cNvPr id="8" name="Rectangle 7"/>
          <p:cNvSpPr/>
          <p:nvPr/>
        </p:nvSpPr>
        <p:spPr>
          <a:xfrm>
            <a:off x="560512" y="2473151"/>
            <a:ext cx="4032448" cy="307777"/>
          </a:xfrm>
          <a:prstGeom prst="rect">
            <a:avLst/>
          </a:prstGeom>
        </p:spPr>
        <p:txBody>
          <a:bodyPr wrap="square">
            <a:spAutoFit/>
          </a:bodyPr>
          <a:lstStyle/>
          <a:p>
            <a:r>
              <a:rPr lang="en-US" b="0" dirty="0" smtClean="0">
                <a:solidFill>
                  <a:srgbClr val="003399"/>
                </a:solidFill>
                <a:sym typeface="Wingdings" panose="05000000000000000000" pitchFamily="2" charset="2"/>
              </a:rPr>
              <a:t>Subject to Cyprus taxes on worldwide income</a:t>
            </a:r>
            <a:endParaRPr lang="en-US" i="1" dirty="0">
              <a:solidFill>
                <a:srgbClr val="003399"/>
              </a:solidFill>
            </a:endParaRPr>
          </a:p>
        </p:txBody>
      </p:sp>
      <p:cxnSp>
        <p:nvCxnSpPr>
          <p:cNvPr id="9" name="Curved Connector 44"/>
          <p:cNvCxnSpPr>
            <a:endCxn id="8" idx="0"/>
          </p:cNvCxnSpPr>
          <p:nvPr/>
        </p:nvCxnSpPr>
        <p:spPr bwMode="auto">
          <a:xfrm>
            <a:off x="2576736" y="1779493"/>
            <a:ext cx="0" cy="693658"/>
          </a:xfrm>
          <a:prstGeom prst="straightConnector1">
            <a:avLst/>
          </a:prstGeom>
          <a:noFill/>
          <a:ln w="28575" cap="flat" cmpd="sng" algn="ctr">
            <a:solidFill>
              <a:srgbClr val="C00000"/>
            </a:solidFill>
            <a:prstDash val="solid"/>
            <a:round/>
            <a:headEnd type="none" w="med" len="med"/>
            <a:tailEnd type="triangle" w="lg" len="lg"/>
          </a:ln>
          <a:effectLst/>
        </p:spPr>
      </p:cxnSp>
      <p:graphicFrame>
        <p:nvGraphicFramePr>
          <p:cNvPr id="14" name="Table 13"/>
          <p:cNvGraphicFramePr>
            <a:graphicFrameLocks noGrp="1"/>
          </p:cNvGraphicFramePr>
          <p:nvPr>
            <p:extLst>
              <p:ext uri="{D42A27DB-BD31-4B8C-83A1-F6EECF244321}">
                <p14:modId xmlns:p14="http://schemas.microsoft.com/office/powerpoint/2010/main" val="3281730234"/>
              </p:ext>
            </p:extLst>
          </p:nvPr>
        </p:nvGraphicFramePr>
        <p:xfrm>
          <a:off x="704528" y="2852936"/>
          <a:ext cx="3841118" cy="4018280"/>
        </p:xfrm>
        <a:graphic>
          <a:graphicData uri="http://schemas.openxmlformats.org/drawingml/2006/table">
            <a:tbl>
              <a:tblPr firstRow="1" firstCol="1" bandRow="1"/>
              <a:tblGrid>
                <a:gridCol w="2833006"/>
                <a:gridCol w="1008112"/>
              </a:tblGrid>
              <a:tr h="0">
                <a:tc>
                  <a:txBody>
                    <a:bodyPr/>
                    <a:lstStyle/>
                    <a:p>
                      <a:pPr algn="just" fontAlgn="base" hangingPunct="0">
                        <a:lnSpc>
                          <a:spcPct val="100000"/>
                        </a:lnSpc>
                        <a:spcBef>
                          <a:spcPts val="0"/>
                        </a:spcBef>
                        <a:spcAft>
                          <a:spcPts val="0"/>
                        </a:spcAft>
                        <a:tabLst>
                          <a:tab pos="-457200" algn="l"/>
                          <a:tab pos="114300" algn="r"/>
                          <a:tab pos="914400" algn="l"/>
                          <a:tab pos="1371600" algn="l"/>
                          <a:tab pos="1828800" algn="l"/>
                          <a:tab pos="2286000" algn="l"/>
                          <a:tab pos="2743200" algn="l"/>
                          <a:tab pos="3200400" algn="l"/>
                          <a:tab pos="3657600" algn="l"/>
                          <a:tab pos="5029200" algn="l"/>
                          <a:tab pos="5486400" algn="l"/>
                          <a:tab pos="6115050" algn="l"/>
                        </a:tabLst>
                      </a:pPr>
                      <a:r>
                        <a:rPr lang="en-US" sz="1400" b="1" i="1" dirty="0" smtClean="0">
                          <a:solidFill>
                            <a:srgbClr val="1C1C1C"/>
                          </a:solidFill>
                          <a:effectLst/>
                          <a:latin typeface="+mn-lt"/>
                          <a:ea typeface="Calibri"/>
                          <a:cs typeface="Times New Roman"/>
                        </a:rPr>
                        <a:t>MAIN APPLICABLE</a:t>
                      </a:r>
                      <a:r>
                        <a:rPr lang="en-US" sz="1400" b="1" i="1" baseline="0" dirty="0" smtClean="0">
                          <a:solidFill>
                            <a:srgbClr val="1C1C1C"/>
                          </a:solidFill>
                          <a:effectLst/>
                          <a:latin typeface="+mn-lt"/>
                          <a:ea typeface="Calibri"/>
                          <a:cs typeface="Times New Roman"/>
                        </a:rPr>
                        <a:t> TAXES</a:t>
                      </a:r>
                    </a:p>
                    <a:p>
                      <a:pPr algn="just" fontAlgn="base" hangingPunct="0">
                        <a:lnSpc>
                          <a:spcPct val="100000"/>
                        </a:lnSpc>
                        <a:spcBef>
                          <a:spcPts val="0"/>
                        </a:spcBef>
                        <a:spcAft>
                          <a:spcPts val="0"/>
                        </a:spcAft>
                        <a:tabLst>
                          <a:tab pos="-457200" algn="l"/>
                          <a:tab pos="114300" algn="r"/>
                          <a:tab pos="914400" algn="l"/>
                          <a:tab pos="1371600" algn="l"/>
                          <a:tab pos="1828800" algn="l"/>
                          <a:tab pos="2286000" algn="l"/>
                          <a:tab pos="2743200" algn="l"/>
                          <a:tab pos="3200400" algn="l"/>
                          <a:tab pos="3657600" algn="l"/>
                          <a:tab pos="5029200" algn="l"/>
                          <a:tab pos="5486400" algn="l"/>
                          <a:tab pos="6115050" algn="l"/>
                        </a:tabLst>
                      </a:pPr>
                      <a:endParaRPr lang="en-US" sz="1400" b="1" i="1" dirty="0" smtClean="0">
                        <a:solidFill>
                          <a:srgbClr val="1C1C1C"/>
                        </a:solidFill>
                        <a:effectLst/>
                        <a:latin typeface="+mn-lt"/>
                        <a:ea typeface="Calibri"/>
                        <a:cs typeface="Times New Roman"/>
                      </a:endParaRPr>
                    </a:p>
                    <a:p>
                      <a:pPr algn="just" fontAlgn="base" hangingPunct="0">
                        <a:lnSpc>
                          <a:spcPct val="100000"/>
                        </a:lnSpc>
                        <a:spcBef>
                          <a:spcPts val="0"/>
                        </a:spcBef>
                        <a:spcAft>
                          <a:spcPts val="0"/>
                        </a:spcAft>
                        <a:tabLst>
                          <a:tab pos="-457200" algn="l"/>
                          <a:tab pos="114300" algn="r"/>
                          <a:tab pos="914400" algn="l"/>
                          <a:tab pos="1371600" algn="l"/>
                          <a:tab pos="1828800" algn="l"/>
                          <a:tab pos="2286000" algn="l"/>
                          <a:tab pos="2743200" algn="l"/>
                          <a:tab pos="3200400" algn="l"/>
                          <a:tab pos="3657600" algn="l"/>
                          <a:tab pos="5029200" algn="l"/>
                          <a:tab pos="5486400" algn="l"/>
                          <a:tab pos="6115050" algn="l"/>
                        </a:tabLst>
                      </a:pPr>
                      <a:r>
                        <a:rPr lang="en-US" sz="1400" b="1" i="1" dirty="0" smtClean="0">
                          <a:solidFill>
                            <a:srgbClr val="1C1C1C"/>
                          </a:solidFill>
                          <a:effectLst/>
                          <a:latin typeface="+mn-lt"/>
                          <a:ea typeface="Calibri"/>
                          <a:cs typeface="Times New Roman"/>
                        </a:rPr>
                        <a:t>Income Tax</a:t>
                      </a:r>
                    </a:p>
                    <a:p>
                      <a:pPr algn="just" fontAlgn="base" hangingPunct="0">
                        <a:lnSpc>
                          <a:spcPct val="100000"/>
                        </a:lnSpc>
                        <a:spcBef>
                          <a:spcPts val="0"/>
                        </a:spcBef>
                        <a:spcAft>
                          <a:spcPts val="0"/>
                        </a:spcAft>
                        <a:tabLst>
                          <a:tab pos="-457200" algn="l"/>
                          <a:tab pos="114300" algn="r"/>
                          <a:tab pos="914400" algn="l"/>
                          <a:tab pos="1371600" algn="l"/>
                          <a:tab pos="1828800" algn="l"/>
                          <a:tab pos="2286000" algn="l"/>
                          <a:tab pos="2743200" algn="l"/>
                          <a:tab pos="3200400" algn="l"/>
                          <a:tab pos="3657600" algn="l"/>
                          <a:tab pos="5029200" algn="l"/>
                          <a:tab pos="5486400" algn="l"/>
                          <a:tab pos="6115050" algn="l"/>
                        </a:tabLst>
                      </a:pPr>
                      <a:r>
                        <a:rPr lang="en-US" sz="1400" i="1" dirty="0" smtClean="0">
                          <a:solidFill>
                            <a:schemeClr val="bg2">
                              <a:lumMod val="60000"/>
                              <a:lumOff val="40000"/>
                            </a:schemeClr>
                          </a:solidFill>
                          <a:effectLst/>
                          <a:latin typeface="+mn-lt"/>
                          <a:ea typeface="Calibri"/>
                          <a:cs typeface="Times New Roman"/>
                        </a:rPr>
                        <a:t>(e.g. on salary, rents</a:t>
                      </a:r>
                      <a:r>
                        <a:rPr lang="en-US" sz="1400" i="1" baseline="0" dirty="0" smtClean="0">
                          <a:solidFill>
                            <a:schemeClr val="bg2">
                              <a:lumMod val="60000"/>
                              <a:lumOff val="40000"/>
                            </a:schemeClr>
                          </a:solidFill>
                          <a:effectLst/>
                          <a:latin typeface="+mn-lt"/>
                          <a:ea typeface="Calibri"/>
                          <a:cs typeface="Times New Roman"/>
                        </a:rPr>
                        <a:t> </a:t>
                      </a:r>
                      <a:r>
                        <a:rPr lang="en-US" sz="1400" i="1" baseline="0" dirty="0" err="1" smtClean="0">
                          <a:solidFill>
                            <a:schemeClr val="bg2">
                              <a:lumMod val="60000"/>
                              <a:lumOff val="40000"/>
                            </a:schemeClr>
                          </a:solidFill>
                          <a:effectLst/>
                          <a:latin typeface="+mn-lt"/>
                          <a:ea typeface="Calibri"/>
                          <a:cs typeface="Times New Roman"/>
                        </a:rPr>
                        <a:t>etc</a:t>
                      </a:r>
                      <a:r>
                        <a:rPr lang="en-US" sz="1400" i="1" baseline="0" dirty="0" smtClean="0">
                          <a:solidFill>
                            <a:schemeClr val="bg2">
                              <a:lumMod val="60000"/>
                              <a:lumOff val="40000"/>
                            </a:schemeClr>
                          </a:solidFill>
                          <a:effectLst/>
                          <a:latin typeface="+mn-lt"/>
                          <a:ea typeface="Calibri"/>
                          <a:cs typeface="Times New Roman"/>
                        </a:rPr>
                        <a:t>)</a:t>
                      </a:r>
                    </a:p>
                    <a:p>
                      <a:pPr algn="just" fontAlgn="base" hangingPunct="0">
                        <a:lnSpc>
                          <a:spcPct val="100000"/>
                        </a:lnSpc>
                        <a:spcBef>
                          <a:spcPts val="0"/>
                        </a:spcBef>
                        <a:spcAft>
                          <a:spcPts val="0"/>
                        </a:spcAft>
                        <a:tabLst>
                          <a:tab pos="-457200" algn="l"/>
                          <a:tab pos="114300" algn="r"/>
                          <a:tab pos="914400" algn="l"/>
                          <a:tab pos="1371600" algn="l"/>
                          <a:tab pos="1828800" algn="l"/>
                          <a:tab pos="2286000" algn="l"/>
                          <a:tab pos="2743200" algn="l"/>
                          <a:tab pos="3200400" algn="l"/>
                          <a:tab pos="3657600" algn="l"/>
                          <a:tab pos="5029200" algn="l"/>
                          <a:tab pos="5486400" algn="l"/>
                          <a:tab pos="6115050" algn="l"/>
                        </a:tabLst>
                      </a:pPr>
                      <a:r>
                        <a:rPr lang="en-US" sz="1400" i="1" baseline="0" dirty="0" smtClean="0">
                          <a:solidFill>
                            <a:schemeClr val="bg2">
                              <a:lumMod val="60000"/>
                              <a:lumOff val="40000"/>
                            </a:schemeClr>
                          </a:solidFill>
                          <a:effectLst/>
                          <a:latin typeface="+mn-lt"/>
                          <a:ea typeface="Calibri"/>
                          <a:cs typeface="Times New Roman"/>
                        </a:rPr>
                        <a:t>Note: first </a:t>
                      </a:r>
                      <a:r>
                        <a:rPr lang="en-US" sz="1400" i="1" baseline="0" dirty="0" err="1" smtClean="0">
                          <a:solidFill>
                            <a:schemeClr val="bg2">
                              <a:lumMod val="60000"/>
                              <a:lumOff val="40000"/>
                            </a:schemeClr>
                          </a:solidFill>
                          <a:effectLst/>
                          <a:latin typeface="+mn-lt"/>
                          <a:ea typeface="Calibri"/>
                          <a:cs typeface="Times New Roman"/>
                        </a:rPr>
                        <a:t>eur</a:t>
                      </a:r>
                      <a:r>
                        <a:rPr lang="en-US" sz="1400" i="1" baseline="0" dirty="0" smtClean="0">
                          <a:solidFill>
                            <a:schemeClr val="bg2">
                              <a:lumMod val="60000"/>
                              <a:lumOff val="40000"/>
                            </a:schemeClr>
                          </a:solidFill>
                          <a:effectLst/>
                          <a:latin typeface="+mn-lt"/>
                          <a:ea typeface="Calibri"/>
                          <a:cs typeface="Times New Roman"/>
                        </a:rPr>
                        <a:t> 19,500 tax exempt</a:t>
                      </a:r>
                      <a:endParaRPr lang="en-US" sz="1400" i="1" dirty="0" smtClean="0">
                        <a:solidFill>
                          <a:schemeClr val="bg2">
                            <a:lumMod val="60000"/>
                            <a:lumOff val="40000"/>
                          </a:schemeClr>
                        </a:solidFill>
                        <a:effectLst/>
                        <a:latin typeface="+mn-lt"/>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ase" hangingPunct="0">
                        <a:lnSpc>
                          <a:spcPct val="100000"/>
                        </a:lnSpc>
                        <a:spcBef>
                          <a:spcPts val="0"/>
                        </a:spcBef>
                        <a:spcAft>
                          <a:spcPts val="0"/>
                        </a:spcAft>
                        <a:tabLst>
                          <a:tab pos="-457200" algn="l"/>
                          <a:tab pos="114300" algn="r"/>
                          <a:tab pos="914400" algn="l"/>
                          <a:tab pos="1371600" algn="l"/>
                          <a:tab pos="1828800" algn="l"/>
                          <a:tab pos="2286000" algn="l"/>
                          <a:tab pos="2743200" algn="l"/>
                          <a:tab pos="3200400" algn="l"/>
                          <a:tab pos="3657600" algn="l"/>
                          <a:tab pos="5029200" algn="l"/>
                          <a:tab pos="5486400" algn="l"/>
                          <a:tab pos="6115050" algn="l"/>
                        </a:tabLst>
                      </a:pPr>
                      <a:endParaRPr lang="en-US" sz="1400" i="1" dirty="0" smtClean="0">
                        <a:solidFill>
                          <a:srgbClr val="1C1C1C"/>
                        </a:solidFill>
                        <a:effectLst/>
                        <a:latin typeface="+mn-lt"/>
                        <a:ea typeface="Calibri"/>
                        <a:cs typeface="Times New Roman"/>
                      </a:endParaRPr>
                    </a:p>
                    <a:p>
                      <a:pPr algn="r" fontAlgn="base" hangingPunct="0">
                        <a:lnSpc>
                          <a:spcPct val="100000"/>
                        </a:lnSpc>
                        <a:spcBef>
                          <a:spcPts val="0"/>
                        </a:spcBef>
                        <a:spcAft>
                          <a:spcPts val="0"/>
                        </a:spcAft>
                        <a:tabLst>
                          <a:tab pos="-457200" algn="l"/>
                          <a:tab pos="114300" algn="r"/>
                          <a:tab pos="914400" algn="l"/>
                          <a:tab pos="1371600" algn="l"/>
                          <a:tab pos="1828800" algn="l"/>
                          <a:tab pos="2286000" algn="l"/>
                          <a:tab pos="2743200" algn="l"/>
                          <a:tab pos="3200400" algn="l"/>
                          <a:tab pos="3657600" algn="l"/>
                          <a:tab pos="5029200" algn="l"/>
                          <a:tab pos="5486400" algn="l"/>
                          <a:tab pos="6115050" algn="l"/>
                        </a:tabLst>
                      </a:pPr>
                      <a:endParaRPr lang="en-US" sz="1400" i="1" dirty="0" smtClean="0">
                        <a:solidFill>
                          <a:srgbClr val="1C1C1C"/>
                        </a:solidFill>
                        <a:effectLst/>
                        <a:latin typeface="+mn-lt"/>
                        <a:ea typeface="Calibri"/>
                        <a:cs typeface="Times New Roman"/>
                      </a:endParaRPr>
                    </a:p>
                    <a:p>
                      <a:pPr algn="r" fontAlgn="base" hangingPunct="0">
                        <a:lnSpc>
                          <a:spcPct val="100000"/>
                        </a:lnSpc>
                        <a:spcBef>
                          <a:spcPts val="0"/>
                        </a:spcBef>
                        <a:spcAft>
                          <a:spcPts val="0"/>
                        </a:spcAft>
                        <a:tabLst>
                          <a:tab pos="-457200" algn="l"/>
                          <a:tab pos="114300" algn="r"/>
                          <a:tab pos="914400" algn="l"/>
                          <a:tab pos="1371600" algn="l"/>
                          <a:tab pos="1828800" algn="l"/>
                          <a:tab pos="2286000" algn="l"/>
                          <a:tab pos="2743200" algn="l"/>
                          <a:tab pos="3200400" algn="l"/>
                          <a:tab pos="3657600" algn="l"/>
                          <a:tab pos="5029200" algn="l"/>
                          <a:tab pos="5486400" algn="l"/>
                          <a:tab pos="6115050" algn="l"/>
                        </a:tabLst>
                      </a:pPr>
                      <a:r>
                        <a:rPr lang="en-US" sz="1400" i="1" dirty="0" smtClean="0">
                          <a:solidFill>
                            <a:srgbClr val="1C1C1C"/>
                          </a:solidFill>
                          <a:effectLst/>
                          <a:latin typeface="+mn-lt"/>
                          <a:ea typeface="Calibri"/>
                          <a:cs typeface="Times New Roman"/>
                        </a:rPr>
                        <a:t>Band rates</a:t>
                      </a:r>
                    </a:p>
                    <a:p>
                      <a:pPr algn="r" fontAlgn="base" hangingPunct="0">
                        <a:lnSpc>
                          <a:spcPct val="100000"/>
                        </a:lnSpc>
                        <a:spcBef>
                          <a:spcPts val="0"/>
                        </a:spcBef>
                        <a:spcAft>
                          <a:spcPts val="0"/>
                        </a:spcAft>
                        <a:tabLst>
                          <a:tab pos="-457200" algn="l"/>
                          <a:tab pos="114300" algn="r"/>
                          <a:tab pos="914400" algn="l"/>
                          <a:tab pos="1371600" algn="l"/>
                          <a:tab pos="1828800" algn="l"/>
                          <a:tab pos="2286000" algn="l"/>
                          <a:tab pos="2743200" algn="l"/>
                          <a:tab pos="3200400" algn="l"/>
                          <a:tab pos="3657600" algn="l"/>
                          <a:tab pos="5029200" algn="l"/>
                          <a:tab pos="5486400" algn="l"/>
                          <a:tab pos="6115050" algn="l"/>
                        </a:tabLst>
                      </a:pPr>
                      <a:r>
                        <a:rPr lang="en-US" sz="1400" i="1" dirty="0" smtClean="0">
                          <a:solidFill>
                            <a:srgbClr val="1C1C1C"/>
                          </a:solidFill>
                          <a:effectLst/>
                          <a:latin typeface="+mn-lt"/>
                          <a:ea typeface="Calibri"/>
                          <a:cs typeface="Times New Roman"/>
                        </a:rPr>
                        <a:t>20% - 35%</a:t>
                      </a:r>
                    </a:p>
                    <a:p>
                      <a:pPr algn="r" fontAlgn="base" hangingPunct="0">
                        <a:lnSpc>
                          <a:spcPct val="100000"/>
                        </a:lnSpc>
                        <a:spcBef>
                          <a:spcPts val="0"/>
                        </a:spcBef>
                        <a:spcAft>
                          <a:spcPts val="0"/>
                        </a:spcAft>
                        <a:tabLst>
                          <a:tab pos="-457200" algn="l"/>
                          <a:tab pos="114300" algn="r"/>
                          <a:tab pos="914400" algn="l"/>
                          <a:tab pos="1371600" algn="l"/>
                          <a:tab pos="1828800" algn="l"/>
                          <a:tab pos="2286000" algn="l"/>
                          <a:tab pos="2743200" algn="l"/>
                          <a:tab pos="3200400" algn="l"/>
                          <a:tab pos="3657600" algn="l"/>
                          <a:tab pos="5029200" algn="l"/>
                          <a:tab pos="5486400" algn="l"/>
                          <a:tab pos="6115050" algn="l"/>
                        </a:tabLst>
                      </a:pPr>
                      <a:endParaRPr lang="en-GB" sz="1400" dirty="0">
                        <a:solidFill>
                          <a:srgbClr val="1C1C1C"/>
                        </a:solidFill>
                        <a:effectLst/>
                        <a:latin typeface="+mn-lt"/>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marL="0" indent="0" algn="just" fontAlgn="base" hangingPunct="0">
                        <a:lnSpc>
                          <a:spcPct val="100000"/>
                        </a:lnSpc>
                        <a:spcBef>
                          <a:spcPts val="600"/>
                        </a:spcBef>
                        <a:spcAft>
                          <a:spcPts val="800"/>
                        </a:spcAft>
                        <a:buFontTx/>
                        <a:buNone/>
                        <a:tabLst>
                          <a:tab pos="-457200" algn="l"/>
                          <a:tab pos="114300" algn="r"/>
                          <a:tab pos="914400" algn="l"/>
                          <a:tab pos="1371600" algn="l"/>
                          <a:tab pos="1828800" algn="l"/>
                          <a:tab pos="2286000" algn="l"/>
                          <a:tab pos="2743200" algn="l"/>
                          <a:tab pos="3200400" algn="l"/>
                          <a:tab pos="3657600" algn="l"/>
                          <a:tab pos="5029200" algn="l"/>
                          <a:tab pos="5486400" algn="l"/>
                          <a:tab pos="6115050" algn="l"/>
                        </a:tabLst>
                      </a:pPr>
                      <a:endParaRPr lang="en-GB" sz="1400" b="1" dirty="0">
                        <a:solidFill>
                          <a:srgbClr val="1C1C1C"/>
                        </a:solidFill>
                        <a:effectLst/>
                        <a:latin typeface="+mn-lt"/>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ase" hangingPunct="0">
                        <a:lnSpc>
                          <a:spcPct val="100000"/>
                        </a:lnSpc>
                        <a:spcBef>
                          <a:spcPts val="0"/>
                        </a:spcBef>
                        <a:spcAft>
                          <a:spcPts val="0"/>
                        </a:spcAft>
                        <a:tabLst>
                          <a:tab pos="-457200" algn="l"/>
                          <a:tab pos="114300" algn="r"/>
                          <a:tab pos="914400" algn="l"/>
                          <a:tab pos="1371600" algn="l"/>
                          <a:tab pos="1828800" algn="l"/>
                          <a:tab pos="2286000" algn="l"/>
                          <a:tab pos="2743200" algn="l"/>
                          <a:tab pos="3200400" algn="l"/>
                          <a:tab pos="3657600" algn="l"/>
                          <a:tab pos="5029200" algn="l"/>
                          <a:tab pos="5486400" algn="l"/>
                          <a:tab pos="6115050" algn="l"/>
                        </a:tabLst>
                      </a:pPr>
                      <a:endParaRPr lang="en-GB" sz="1400" dirty="0">
                        <a:solidFill>
                          <a:srgbClr val="1C1C1C"/>
                        </a:solidFill>
                        <a:effectLst/>
                        <a:latin typeface="+mn-lt"/>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gridSpan="2">
                  <a:txBody>
                    <a:bodyPr/>
                    <a:lstStyle/>
                    <a:p>
                      <a:pPr marL="0" indent="0" algn="just" fontAlgn="base" hangingPunct="0">
                        <a:lnSpc>
                          <a:spcPct val="100000"/>
                        </a:lnSpc>
                        <a:spcBef>
                          <a:spcPts val="600"/>
                        </a:spcBef>
                        <a:spcAft>
                          <a:spcPts val="800"/>
                        </a:spcAft>
                        <a:buFontTx/>
                        <a:buNone/>
                        <a:tabLst>
                          <a:tab pos="-457200" algn="l"/>
                          <a:tab pos="114300" algn="r"/>
                          <a:tab pos="914400" algn="l"/>
                          <a:tab pos="1371600" algn="l"/>
                          <a:tab pos="1828800" algn="l"/>
                          <a:tab pos="2286000" algn="l"/>
                          <a:tab pos="2743200" algn="l"/>
                          <a:tab pos="3200400" algn="l"/>
                          <a:tab pos="3657600" algn="l"/>
                          <a:tab pos="5029200" algn="l"/>
                          <a:tab pos="5486400" algn="l"/>
                          <a:tab pos="6115050" algn="l"/>
                        </a:tabLst>
                      </a:pPr>
                      <a:r>
                        <a:rPr lang="en-US" sz="1400" b="1" dirty="0" smtClean="0">
                          <a:solidFill>
                            <a:srgbClr val="1C1C1C"/>
                          </a:solidFill>
                          <a:effectLst/>
                          <a:latin typeface="+mn-lt"/>
                          <a:ea typeface="Calibri"/>
                          <a:cs typeface="Times New Roman"/>
                        </a:rPr>
                        <a:t>Special </a:t>
                      </a:r>
                      <a:r>
                        <a:rPr lang="en-US" sz="1400" b="1" dirty="0" err="1" smtClean="0">
                          <a:solidFill>
                            <a:srgbClr val="1C1C1C"/>
                          </a:solidFill>
                          <a:effectLst/>
                          <a:latin typeface="+mn-lt"/>
                          <a:ea typeface="Calibri"/>
                          <a:cs typeface="Times New Roman"/>
                        </a:rPr>
                        <a:t>Defence</a:t>
                      </a:r>
                      <a:r>
                        <a:rPr lang="en-US" sz="1400" b="1" dirty="0" smtClean="0">
                          <a:solidFill>
                            <a:srgbClr val="1C1C1C"/>
                          </a:solidFill>
                          <a:effectLst/>
                          <a:latin typeface="+mn-lt"/>
                          <a:ea typeface="Calibri"/>
                          <a:cs typeface="Times New Roman"/>
                        </a:rPr>
                        <a:t> Contribution (SDC)</a:t>
                      </a:r>
                      <a:endParaRPr lang="en-GB" sz="1400" b="1" dirty="0">
                        <a:solidFill>
                          <a:srgbClr val="1C1C1C"/>
                        </a:solidFill>
                        <a:effectLst/>
                        <a:latin typeface="+mn-lt"/>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fontAlgn="base" hangingPunct="0">
                        <a:lnSpc>
                          <a:spcPct val="100000"/>
                        </a:lnSpc>
                        <a:spcBef>
                          <a:spcPts val="0"/>
                        </a:spcBef>
                        <a:spcAft>
                          <a:spcPts val="0"/>
                        </a:spcAft>
                        <a:tabLst>
                          <a:tab pos="-457200" algn="l"/>
                          <a:tab pos="114300" algn="r"/>
                          <a:tab pos="914400" algn="l"/>
                          <a:tab pos="1371600" algn="l"/>
                          <a:tab pos="1828800" algn="l"/>
                          <a:tab pos="2286000" algn="l"/>
                          <a:tab pos="2743200" algn="l"/>
                          <a:tab pos="3200400" algn="l"/>
                          <a:tab pos="3657600" algn="l"/>
                          <a:tab pos="5029200" algn="l"/>
                          <a:tab pos="5486400" algn="l"/>
                          <a:tab pos="6115050" algn="l"/>
                        </a:tabLst>
                      </a:pPr>
                      <a:endParaRPr lang="en-GB" sz="1400" dirty="0">
                        <a:solidFill>
                          <a:srgbClr val="1C1C1C"/>
                        </a:solidFill>
                        <a:effectLst/>
                        <a:latin typeface="+mn-lt"/>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just" fontAlgn="base" hangingPunct="0">
                        <a:lnSpc>
                          <a:spcPct val="100000"/>
                        </a:lnSpc>
                        <a:spcBef>
                          <a:spcPts val="600"/>
                        </a:spcBef>
                        <a:spcAft>
                          <a:spcPts val="800"/>
                        </a:spcAft>
                        <a:tabLst>
                          <a:tab pos="-457200" algn="l"/>
                          <a:tab pos="114300" algn="r"/>
                          <a:tab pos="914400" algn="l"/>
                          <a:tab pos="1371600" algn="l"/>
                          <a:tab pos="1828800" algn="l"/>
                          <a:tab pos="2286000" algn="l"/>
                          <a:tab pos="2743200" algn="l"/>
                          <a:tab pos="3200400" algn="l"/>
                          <a:tab pos="3657600" algn="l"/>
                          <a:tab pos="5029200" algn="l"/>
                          <a:tab pos="5486400" algn="l"/>
                          <a:tab pos="6115050" algn="l"/>
                        </a:tabLst>
                      </a:pPr>
                      <a:r>
                        <a:rPr lang="en-US" sz="1400" dirty="0" smtClean="0">
                          <a:solidFill>
                            <a:srgbClr val="1C1C1C"/>
                          </a:solidFill>
                          <a:effectLst/>
                          <a:latin typeface="+mn-lt"/>
                          <a:ea typeface="Calibri"/>
                          <a:cs typeface="Times New Roman"/>
                        </a:rPr>
                        <a:t>- On rents</a:t>
                      </a:r>
                      <a:endParaRPr lang="en-GB" sz="1400" dirty="0">
                        <a:solidFill>
                          <a:srgbClr val="1C1C1C"/>
                        </a:solidFill>
                        <a:effectLst/>
                        <a:latin typeface="+mn-lt"/>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ase" hangingPunct="0">
                        <a:lnSpc>
                          <a:spcPct val="100000"/>
                        </a:lnSpc>
                        <a:spcBef>
                          <a:spcPts val="600"/>
                        </a:spcBef>
                        <a:spcAft>
                          <a:spcPts val="800"/>
                        </a:spcAft>
                        <a:tabLst>
                          <a:tab pos="-457200" algn="l"/>
                          <a:tab pos="114300" algn="r"/>
                          <a:tab pos="914400" algn="l"/>
                          <a:tab pos="1371600" algn="l"/>
                          <a:tab pos="1828800" algn="l"/>
                          <a:tab pos="2286000" algn="l"/>
                          <a:tab pos="2743200" algn="l"/>
                          <a:tab pos="3200400" algn="l"/>
                          <a:tab pos="3657600" algn="l"/>
                          <a:tab pos="5029200" algn="l"/>
                          <a:tab pos="5486400" algn="l"/>
                          <a:tab pos="6115050" algn="l"/>
                        </a:tabLst>
                      </a:pPr>
                      <a:r>
                        <a:rPr lang="en-US" sz="1400" dirty="0" smtClean="0">
                          <a:solidFill>
                            <a:srgbClr val="1C1C1C"/>
                          </a:solidFill>
                          <a:effectLst/>
                          <a:latin typeface="+mn-lt"/>
                          <a:ea typeface="Calibri"/>
                          <a:cs typeface="Times New Roman"/>
                        </a:rPr>
                        <a:t>2,25%</a:t>
                      </a:r>
                      <a:endParaRPr lang="en-GB" sz="1400" dirty="0">
                        <a:solidFill>
                          <a:srgbClr val="1C1C1C"/>
                        </a:solidFill>
                        <a:effectLst/>
                        <a:latin typeface="+mn-lt"/>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just" fontAlgn="base" hangingPunct="0">
                        <a:lnSpc>
                          <a:spcPct val="100000"/>
                        </a:lnSpc>
                        <a:spcBef>
                          <a:spcPts val="600"/>
                        </a:spcBef>
                        <a:spcAft>
                          <a:spcPts val="800"/>
                        </a:spcAft>
                        <a:tabLst>
                          <a:tab pos="-457200" algn="l"/>
                          <a:tab pos="114300" algn="r"/>
                          <a:tab pos="914400" algn="l"/>
                          <a:tab pos="1371600" algn="l"/>
                          <a:tab pos="1828800" algn="l"/>
                          <a:tab pos="2286000" algn="l"/>
                          <a:tab pos="2743200" algn="l"/>
                          <a:tab pos="3200400" algn="l"/>
                          <a:tab pos="3657600" algn="l"/>
                          <a:tab pos="5029200" algn="l"/>
                          <a:tab pos="5486400" algn="l"/>
                          <a:tab pos="6115050" algn="l"/>
                        </a:tabLst>
                      </a:pPr>
                      <a:r>
                        <a:rPr lang="en-US" sz="1400" dirty="0" smtClean="0">
                          <a:solidFill>
                            <a:srgbClr val="0000FF"/>
                          </a:solidFill>
                          <a:effectLst/>
                          <a:latin typeface="+mn-lt"/>
                          <a:ea typeface="Calibri"/>
                          <a:cs typeface="Times New Roman"/>
                        </a:rPr>
                        <a:t>- On dividends</a:t>
                      </a:r>
                      <a:endParaRPr lang="en-GB" sz="1400" dirty="0">
                        <a:solidFill>
                          <a:srgbClr val="0000FF"/>
                        </a:solidFill>
                        <a:effectLst/>
                        <a:latin typeface="+mn-lt"/>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ase" hangingPunct="0">
                        <a:lnSpc>
                          <a:spcPct val="100000"/>
                        </a:lnSpc>
                        <a:spcBef>
                          <a:spcPts val="600"/>
                        </a:spcBef>
                        <a:spcAft>
                          <a:spcPts val="800"/>
                        </a:spcAft>
                        <a:tabLst>
                          <a:tab pos="-457200" algn="l"/>
                          <a:tab pos="114300" algn="r"/>
                          <a:tab pos="914400" algn="l"/>
                          <a:tab pos="1371600" algn="l"/>
                          <a:tab pos="1828800" algn="l"/>
                          <a:tab pos="2286000" algn="l"/>
                          <a:tab pos="2743200" algn="l"/>
                          <a:tab pos="3200400" algn="l"/>
                          <a:tab pos="3657600" algn="l"/>
                          <a:tab pos="5029200" algn="l"/>
                          <a:tab pos="5486400" algn="l"/>
                          <a:tab pos="6115050" algn="l"/>
                        </a:tabLst>
                      </a:pPr>
                      <a:r>
                        <a:rPr lang="en-US" sz="1400" dirty="0" smtClean="0">
                          <a:solidFill>
                            <a:srgbClr val="0000FF"/>
                          </a:solidFill>
                          <a:effectLst/>
                          <a:latin typeface="+mn-lt"/>
                          <a:ea typeface="Calibri"/>
                          <a:cs typeface="Times New Roman"/>
                        </a:rPr>
                        <a:t>17%</a:t>
                      </a:r>
                      <a:endParaRPr lang="en-GB" sz="1400" dirty="0">
                        <a:solidFill>
                          <a:srgbClr val="0000FF"/>
                        </a:solidFill>
                        <a:effectLst/>
                        <a:latin typeface="+mn-lt"/>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just" fontAlgn="base" hangingPunct="0">
                        <a:lnSpc>
                          <a:spcPct val="100000"/>
                        </a:lnSpc>
                        <a:spcBef>
                          <a:spcPts val="600"/>
                        </a:spcBef>
                        <a:spcAft>
                          <a:spcPts val="800"/>
                        </a:spcAft>
                        <a:tabLst>
                          <a:tab pos="-457200" algn="l"/>
                          <a:tab pos="114300" algn="r"/>
                          <a:tab pos="914400" algn="l"/>
                          <a:tab pos="1371600" algn="l"/>
                          <a:tab pos="1828800" algn="l"/>
                          <a:tab pos="2286000" algn="l"/>
                          <a:tab pos="2743200" algn="l"/>
                          <a:tab pos="3200400" algn="l"/>
                          <a:tab pos="3657600" algn="l"/>
                          <a:tab pos="5029200" algn="l"/>
                          <a:tab pos="5486400" algn="l"/>
                          <a:tab pos="6115050" algn="l"/>
                        </a:tabLst>
                      </a:pPr>
                      <a:r>
                        <a:rPr lang="en-US" sz="1400" dirty="0" smtClean="0">
                          <a:solidFill>
                            <a:srgbClr val="0000FF"/>
                          </a:solidFill>
                          <a:effectLst/>
                          <a:latin typeface="+mn-lt"/>
                          <a:ea typeface="Calibri"/>
                          <a:cs typeface="Times New Roman"/>
                        </a:rPr>
                        <a:t>- On bank deposit interest</a:t>
                      </a:r>
                      <a:endParaRPr lang="en-GB" sz="1400" dirty="0">
                        <a:solidFill>
                          <a:srgbClr val="0000FF"/>
                        </a:solidFill>
                        <a:effectLst/>
                        <a:latin typeface="+mn-lt"/>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ase" hangingPunct="0">
                        <a:lnSpc>
                          <a:spcPct val="100000"/>
                        </a:lnSpc>
                        <a:spcBef>
                          <a:spcPts val="600"/>
                        </a:spcBef>
                        <a:spcAft>
                          <a:spcPts val="800"/>
                        </a:spcAft>
                        <a:tabLst>
                          <a:tab pos="-457200" algn="l"/>
                          <a:tab pos="114300" algn="r"/>
                          <a:tab pos="914400" algn="l"/>
                          <a:tab pos="1371600" algn="l"/>
                          <a:tab pos="1828800" algn="l"/>
                          <a:tab pos="2286000" algn="l"/>
                          <a:tab pos="2743200" algn="l"/>
                          <a:tab pos="3200400" algn="l"/>
                          <a:tab pos="3657600" algn="l"/>
                          <a:tab pos="5029200" algn="l"/>
                          <a:tab pos="5486400" algn="l"/>
                          <a:tab pos="6115050" algn="l"/>
                        </a:tabLst>
                      </a:pPr>
                      <a:r>
                        <a:rPr lang="en-US" sz="1400" dirty="0" smtClean="0">
                          <a:solidFill>
                            <a:srgbClr val="0000FF"/>
                          </a:solidFill>
                          <a:effectLst/>
                          <a:latin typeface="+mn-lt"/>
                          <a:ea typeface="Calibri"/>
                          <a:cs typeface="Times New Roman"/>
                        </a:rPr>
                        <a:t>30%</a:t>
                      </a:r>
                      <a:endParaRPr lang="en-GB" sz="1400" dirty="0">
                        <a:solidFill>
                          <a:srgbClr val="0000FF"/>
                        </a:solidFill>
                        <a:effectLst/>
                        <a:latin typeface="+mn-lt"/>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just" fontAlgn="base" hangingPunct="0">
                        <a:lnSpc>
                          <a:spcPct val="100000"/>
                        </a:lnSpc>
                        <a:spcBef>
                          <a:spcPts val="600"/>
                        </a:spcBef>
                        <a:spcAft>
                          <a:spcPts val="800"/>
                        </a:spcAft>
                        <a:tabLst>
                          <a:tab pos="-457200" algn="l"/>
                          <a:tab pos="114300" algn="r"/>
                          <a:tab pos="914400" algn="l"/>
                          <a:tab pos="1371600" algn="l"/>
                          <a:tab pos="1828800" algn="l"/>
                          <a:tab pos="2286000" algn="l"/>
                          <a:tab pos="2743200" algn="l"/>
                          <a:tab pos="3200400" algn="l"/>
                          <a:tab pos="3657600" algn="l"/>
                          <a:tab pos="5029200" algn="l"/>
                          <a:tab pos="5486400" algn="l"/>
                          <a:tab pos="6115050" algn="l"/>
                        </a:tabLst>
                      </a:pPr>
                      <a:r>
                        <a:rPr lang="en-GB" sz="1400" dirty="0" smtClean="0">
                          <a:solidFill>
                            <a:srgbClr val="1C1C1C"/>
                          </a:solidFill>
                          <a:effectLst/>
                          <a:latin typeface="+mn-lt"/>
                          <a:ea typeface="Calibri"/>
                          <a:cs typeface="Times New Roman"/>
                        </a:rPr>
                        <a:t>Note: Dividends and Interest</a:t>
                      </a:r>
                      <a:r>
                        <a:rPr lang="en-GB" sz="1400" baseline="0" dirty="0" smtClean="0">
                          <a:solidFill>
                            <a:srgbClr val="1C1C1C"/>
                          </a:solidFill>
                          <a:effectLst/>
                          <a:latin typeface="+mn-lt"/>
                          <a:ea typeface="Calibri"/>
                          <a:cs typeface="Times New Roman"/>
                        </a:rPr>
                        <a:t> are exempt from income tax and are taxed only under defence tax.</a:t>
                      </a:r>
                      <a:br>
                        <a:rPr lang="en-GB" sz="1400" baseline="0" dirty="0" smtClean="0">
                          <a:solidFill>
                            <a:srgbClr val="1C1C1C"/>
                          </a:solidFill>
                          <a:effectLst/>
                          <a:latin typeface="+mn-lt"/>
                          <a:ea typeface="Calibri"/>
                          <a:cs typeface="Times New Roman"/>
                        </a:rPr>
                      </a:br>
                      <a:endParaRPr lang="en-GB" sz="1400" dirty="0">
                        <a:solidFill>
                          <a:srgbClr val="1C1C1C"/>
                        </a:solidFill>
                        <a:effectLst/>
                        <a:latin typeface="+mn-lt"/>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ase" hangingPunct="0">
                        <a:lnSpc>
                          <a:spcPct val="100000"/>
                        </a:lnSpc>
                        <a:spcBef>
                          <a:spcPts val="600"/>
                        </a:spcBef>
                        <a:spcAft>
                          <a:spcPts val="800"/>
                        </a:spcAft>
                        <a:tabLst>
                          <a:tab pos="-457200" algn="l"/>
                          <a:tab pos="114300" algn="r"/>
                          <a:tab pos="914400" algn="l"/>
                          <a:tab pos="1371600" algn="l"/>
                          <a:tab pos="1828800" algn="l"/>
                          <a:tab pos="2286000" algn="l"/>
                          <a:tab pos="2743200" algn="l"/>
                          <a:tab pos="3200400" algn="l"/>
                          <a:tab pos="3657600" algn="l"/>
                          <a:tab pos="5029200" algn="l"/>
                          <a:tab pos="5486400" algn="l"/>
                          <a:tab pos="6115050" algn="l"/>
                        </a:tabLst>
                      </a:pPr>
                      <a:endParaRPr lang="en-GB" sz="1400" dirty="0">
                        <a:solidFill>
                          <a:srgbClr val="1C1C1C"/>
                        </a:solidFill>
                        <a:effectLst/>
                        <a:latin typeface="+mn-lt"/>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just" fontAlgn="base" hangingPunct="0">
                        <a:lnSpc>
                          <a:spcPct val="100000"/>
                        </a:lnSpc>
                        <a:spcBef>
                          <a:spcPts val="600"/>
                        </a:spcBef>
                        <a:spcAft>
                          <a:spcPts val="800"/>
                        </a:spcAft>
                        <a:tabLst>
                          <a:tab pos="-457200" algn="l"/>
                          <a:tab pos="114300" algn="r"/>
                          <a:tab pos="914400" algn="l"/>
                          <a:tab pos="1371600" algn="l"/>
                          <a:tab pos="1828800" algn="l"/>
                          <a:tab pos="2286000" algn="l"/>
                          <a:tab pos="2743200" algn="l"/>
                          <a:tab pos="3200400" algn="l"/>
                          <a:tab pos="3657600" algn="l"/>
                          <a:tab pos="5029200" algn="l"/>
                          <a:tab pos="5486400" algn="l"/>
                          <a:tab pos="6115050" algn="l"/>
                        </a:tabLst>
                      </a:pPr>
                      <a:r>
                        <a:rPr lang="en-US" sz="1400" b="1" dirty="0" smtClean="0">
                          <a:solidFill>
                            <a:srgbClr val="FF0000"/>
                          </a:solidFill>
                          <a:effectLst/>
                          <a:latin typeface="+mn-lt"/>
                          <a:ea typeface="Calibri"/>
                          <a:cs typeface="Times New Roman"/>
                        </a:rPr>
                        <a:t>Profit</a:t>
                      </a:r>
                      <a:r>
                        <a:rPr lang="en-US" sz="1400" b="1" baseline="0" dirty="0" smtClean="0">
                          <a:solidFill>
                            <a:srgbClr val="FF0000"/>
                          </a:solidFill>
                          <a:effectLst/>
                          <a:latin typeface="+mn-lt"/>
                          <a:ea typeface="Calibri"/>
                          <a:cs typeface="Times New Roman"/>
                        </a:rPr>
                        <a:t> from sale of shares</a:t>
                      </a:r>
                    </a:p>
                    <a:p>
                      <a:pPr algn="just" fontAlgn="base" hangingPunct="0">
                        <a:lnSpc>
                          <a:spcPct val="100000"/>
                        </a:lnSpc>
                        <a:spcBef>
                          <a:spcPts val="600"/>
                        </a:spcBef>
                        <a:spcAft>
                          <a:spcPts val="800"/>
                        </a:spcAft>
                        <a:tabLst>
                          <a:tab pos="-457200" algn="l"/>
                          <a:tab pos="114300" algn="r"/>
                          <a:tab pos="914400" algn="l"/>
                          <a:tab pos="1371600" algn="l"/>
                          <a:tab pos="1828800" algn="l"/>
                          <a:tab pos="2286000" algn="l"/>
                          <a:tab pos="2743200" algn="l"/>
                          <a:tab pos="3200400" algn="l"/>
                          <a:tab pos="3657600" algn="l"/>
                          <a:tab pos="5029200" algn="l"/>
                          <a:tab pos="5486400" algn="l"/>
                          <a:tab pos="6115050" algn="l"/>
                        </a:tabLst>
                      </a:pPr>
                      <a:r>
                        <a:rPr lang="en-US" sz="1400" b="1" dirty="0" smtClean="0">
                          <a:solidFill>
                            <a:srgbClr val="1C1C1C"/>
                          </a:solidFill>
                          <a:effectLst/>
                          <a:latin typeface="+mn-lt"/>
                          <a:ea typeface="Calibri"/>
                          <a:cs typeface="Times New Roman"/>
                        </a:rPr>
                        <a:t>Capital Gains Tax on Cyprus immovable property</a:t>
                      </a:r>
                      <a:endParaRPr lang="en-GB" sz="1400" b="1" dirty="0">
                        <a:solidFill>
                          <a:srgbClr val="1C1C1C"/>
                        </a:solidFill>
                        <a:effectLst/>
                        <a:latin typeface="+mn-lt"/>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ase" hangingPunct="0">
                        <a:lnSpc>
                          <a:spcPct val="100000"/>
                        </a:lnSpc>
                        <a:spcBef>
                          <a:spcPts val="600"/>
                        </a:spcBef>
                        <a:spcAft>
                          <a:spcPts val="800"/>
                        </a:spcAft>
                        <a:tabLst>
                          <a:tab pos="-457200" algn="l"/>
                          <a:tab pos="114300" algn="r"/>
                          <a:tab pos="914400" algn="l"/>
                          <a:tab pos="1371600" algn="l"/>
                          <a:tab pos="1828800" algn="l"/>
                          <a:tab pos="2286000" algn="l"/>
                          <a:tab pos="2743200" algn="l"/>
                          <a:tab pos="3200400" algn="l"/>
                          <a:tab pos="3657600" algn="l"/>
                          <a:tab pos="5029200" algn="l"/>
                          <a:tab pos="5486400" algn="l"/>
                          <a:tab pos="6115050" algn="l"/>
                        </a:tabLst>
                      </a:pPr>
                      <a:r>
                        <a:rPr lang="en-US" sz="1400" b="1" dirty="0" smtClean="0">
                          <a:solidFill>
                            <a:srgbClr val="FF0000"/>
                          </a:solidFill>
                          <a:effectLst/>
                          <a:latin typeface="+mn-lt"/>
                          <a:ea typeface="Calibri"/>
                          <a:cs typeface="Times New Roman"/>
                        </a:rPr>
                        <a:t>Exempt</a:t>
                      </a:r>
                    </a:p>
                    <a:p>
                      <a:pPr algn="r" fontAlgn="base" hangingPunct="0">
                        <a:lnSpc>
                          <a:spcPct val="100000"/>
                        </a:lnSpc>
                        <a:spcBef>
                          <a:spcPts val="600"/>
                        </a:spcBef>
                        <a:spcAft>
                          <a:spcPts val="800"/>
                        </a:spcAft>
                        <a:tabLst>
                          <a:tab pos="-457200" algn="l"/>
                          <a:tab pos="114300" algn="r"/>
                          <a:tab pos="914400" algn="l"/>
                          <a:tab pos="1371600" algn="l"/>
                          <a:tab pos="1828800" algn="l"/>
                          <a:tab pos="2286000" algn="l"/>
                          <a:tab pos="2743200" algn="l"/>
                          <a:tab pos="3200400" algn="l"/>
                          <a:tab pos="3657600" algn="l"/>
                          <a:tab pos="5029200" algn="l"/>
                          <a:tab pos="5486400" algn="l"/>
                          <a:tab pos="6115050" algn="l"/>
                        </a:tabLst>
                      </a:pPr>
                      <a:r>
                        <a:rPr lang="en-US" sz="1400" b="1" dirty="0" smtClean="0">
                          <a:solidFill>
                            <a:srgbClr val="1C1C1C"/>
                          </a:solidFill>
                          <a:effectLst/>
                          <a:latin typeface="+mn-lt"/>
                          <a:ea typeface="Calibri"/>
                          <a:cs typeface="Times New Roman"/>
                        </a:rPr>
                        <a:t>20%</a:t>
                      </a:r>
                      <a:r>
                        <a:rPr lang="en-US" sz="1400" dirty="0" smtClean="0">
                          <a:solidFill>
                            <a:srgbClr val="1C1C1C"/>
                          </a:solidFill>
                          <a:effectLst/>
                          <a:latin typeface="+mn-lt"/>
                          <a:ea typeface="Calibri"/>
                          <a:cs typeface="Times New Roman"/>
                        </a:rPr>
                        <a:t/>
                      </a:r>
                      <a:br>
                        <a:rPr lang="en-US" sz="1400" dirty="0" smtClean="0">
                          <a:solidFill>
                            <a:srgbClr val="1C1C1C"/>
                          </a:solidFill>
                          <a:effectLst/>
                          <a:latin typeface="+mn-lt"/>
                          <a:ea typeface="Calibri"/>
                          <a:cs typeface="Times New Roman"/>
                        </a:rPr>
                      </a:br>
                      <a:r>
                        <a:rPr lang="en-US" sz="1400" dirty="0" smtClean="0">
                          <a:solidFill>
                            <a:srgbClr val="1C1C1C"/>
                          </a:solidFill>
                          <a:effectLst/>
                          <a:latin typeface="+mn-lt"/>
                          <a:ea typeface="Calibri"/>
                          <a:cs typeface="Times New Roman"/>
                        </a:rPr>
                        <a:t> </a:t>
                      </a:r>
                      <a:endParaRPr lang="en-GB" sz="1400" dirty="0">
                        <a:solidFill>
                          <a:srgbClr val="1C1C1C"/>
                        </a:solidFill>
                        <a:effectLst/>
                        <a:latin typeface="+mn-lt"/>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just" fontAlgn="base" hangingPunct="0">
                        <a:lnSpc>
                          <a:spcPct val="100000"/>
                        </a:lnSpc>
                        <a:spcBef>
                          <a:spcPts val="600"/>
                        </a:spcBef>
                        <a:spcAft>
                          <a:spcPts val="800"/>
                        </a:spcAft>
                        <a:tabLst>
                          <a:tab pos="-457200" algn="l"/>
                          <a:tab pos="114300" algn="r"/>
                          <a:tab pos="914400" algn="l"/>
                          <a:tab pos="1371600" algn="l"/>
                          <a:tab pos="1828800" algn="l"/>
                          <a:tab pos="2286000" algn="l"/>
                          <a:tab pos="2743200" algn="l"/>
                          <a:tab pos="3200400" algn="l"/>
                          <a:tab pos="3657600" algn="l"/>
                          <a:tab pos="5029200" algn="l"/>
                          <a:tab pos="5486400" algn="l"/>
                          <a:tab pos="6115050" algn="l"/>
                        </a:tabLst>
                      </a:pPr>
                      <a:endParaRPr lang="en-GB" sz="1400" dirty="0">
                        <a:solidFill>
                          <a:srgbClr val="1C1C1C"/>
                        </a:solidFill>
                        <a:effectLst/>
                        <a:latin typeface="+mn-lt"/>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ase" hangingPunct="0">
                        <a:lnSpc>
                          <a:spcPct val="100000"/>
                        </a:lnSpc>
                        <a:spcBef>
                          <a:spcPts val="600"/>
                        </a:spcBef>
                        <a:spcAft>
                          <a:spcPts val="800"/>
                        </a:spcAft>
                        <a:tabLst>
                          <a:tab pos="-457200" algn="l"/>
                          <a:tab pos="114300" algn="r"/>
                          <a:tab pos="914400" algn="l"/>
                          <a:tab pos="1371600" algn="l"/>
                          <a:tab pos="1828800" algn="l"/>
                          <a:tab pos="2286000" algn="l"/>
                          <a:tab pos="2743200" algn="l"/>
                          <a:tab pos="3200400" algn="l"/>
                          <a:tab pos="3657600" algn="l"/>
                          <a:tab pos="5029200" algn="l"/>
                          <a:tab pos="5486400" algn="l"/>
                          <a:tab pos="6115050" algn="l"/>
                        </a:tabLst>
                      </a:pPr>
                      <a:endParaRPr lang="en-GB" sz="1400" dirty="0">
                        <a:solidFill>
                          <a:srgbClr val="1C1C1C"/>
                        </a:solidFill>
                        <a:effectLst/>
                        <a:latin typeface="+mn-lt"/>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0" name="Text Box 3"/>
          <p:cNvSpPr txBox="1">
            <a:spLocks noChangeArrowheads="1"/>
          </p:cNvSpPr>
          <p:nvPr/>
        </p:nvSpPr>
        <p:spPr bwMode="auto">
          <a:xfrm>
            <a:off x="4953001" y="1340768"/>
            <a:ext cx="4392487" cy="2277547"/>
          </a:xfrm>
          <a:prstGeom prst="rect">
            <a:avLst/>
          </a:prstGeom>
          <a:noFill/>
          <a:ln w="9525">
            <a:noFill/>
            <a:miter lim="800000"/>
            <a:headEnd/>
            <a:tailEnd/>
          </a:ln>
        </p:spPr>
        <p:txBody>
          <a:bodyPr wrap="square">
            <a:spAutoFit/>
          </a:bodyPr>
          <a:lstStyle/>
          <a:p>
            <a:r>
              <a:rPr lang="en-US" sz="1600" dirty="0" smtClean="0">
                <a:solidFill>
                  <a:srgbClr val="C00000"/>
                </a:solidFill>
              </a:rPr>
              <a:t>Who is a NON-DOM?</a:t>
            </a:r>
          </a:p>
          <a:p>
            <a:endParaRPr lang="en-US" dirty="0">
              <a:solidFill>
                <a:srgbClr val="C00000"/>
              </a:solidFill>
            </a:endParaRPr>
          </a:p>
          <a:p>
            <a:pPr marL="285750" indent="-285750">
              <a:buFontTx/>
              <a:buChar char="-"/>
            </a:pPr>
            <a:r>
              <a:rPr lang="en-US" dirty="0" smtClean="0">
                <a:solidFill>
                  <a:srgbClr val="1C1C1C"/>
                </a:solidFill>
              </a:rPr>
              <a:t>Was </a:t>
            </a:r>
            <a:r>
              <a:rPr lang="en-US" dirty="0" smtClean="0">
                <a:solidFill>
                  <a:srgbClr val="003399"/>
                </a:solidFill>
              </a:rPr>
              <a:t>NOT a tax resident </a:t>
            </a:r>
            <a:r>
              <a:rPr lang="en-US" dirty="0" smtClean="0">
                <a:solidFill>
                  <a:srgbClr val="1C1C1C"/>
                </a:solidFill>
              </a:rPr>
              <a:t>in Cyprus for 17 out of the previous 20 years; </a:t>
            </a:r>
            <a:r>
              <a:rPr lang="en-US" dirty="0" smtClean="0">
                <a:solidFill>
                  <a:srgbClr val="003399"/>
                </a:solidFill>
              </a:rPr>
              <a:t>AND</a:t>
            </a:r>
          </a:p>
          <a:p>
            <a:pPr marL="285750" indent="-285750">
              <a:buFontTx/>
              <a:buChar char="-"/>
            </a:pPr>
            <a:endParaRPr lang="en-US" dirty="0" smtClean="0">
              <a:solidFill>
                <a:srgbClr val="1C1C1C"/>
              </a:solidFill>
            </a:endParaRPr>
          </a:p>
          <a:p>
            <a:pPr marL="285750" indent="-285750">
              <a:buFontTx/>
              <a:buChar char="-"/>
            </a:pPr>
            <a:r>
              <a:rPr lang="en-US" dirty="0" smtClean="0">
                <a:solidFill>
                  <a:srgbClr val="1C1C1C"/>
                </a:solidFill>
              </a:rPr>
              <a:t>Does NOT have a </a:t>
            </a:r>
            <a:r>
              <a:rPr lang="en-US" dirty="0" smtClean="0">
                <a:solidFill>
                  <a:srgbClr val="003399"/>
                </a:solidFill>
              </a:rPr>
              <a:t>Cypriot domicile of origin </a:t>
            </a:r>
          </a:p>
          <a:p>
            <a:r>
              <a:rPr lang="en-US" dirty="0" smtClean="0">
                <a:solidFill>
                  <a:srgbClr val="1C1C1C"/>
                </a:solidFill>
              </a:rPr>
              <a:t>     (Domicile of origin is received at birth)</a:t>
            </a:r>
          </a:p>
          <a:p>
            <a:pPr marL="285750" indent="-285750">
              <a:buFontTx/>
              <a:buChar char="-"/>
            </a:pPr>
            <a:endParaRPr lang="en-US" dirty="0">
              <a:solidFill>
                <a:srgbClr val="1C1C1C"/>
              </a:solidFill>
            </a:endParaRPr>
          </a:p>
          <a:p>
            <a:r>
              <a:rPr lang="en-US" dirty="0" smtClean="0">
                <a:solidFill>
                  <a:srgbClr val="1C1C1C"/>
                </a:solidFill>
              </a:rPr>
              <a:t>It </a:t>
            </a:r>
            <a:r>
              <a:rPr lang="en-US" dirty="0" smtClean="0">
                <a:solidFill>
                  <a:srgbClr val="003399"/>
                </a:solidFill>
              </a:rPr>
              <a:t>may</a:t>
            </a:r>
            <a:r>
              <a:rPr lang="en-US" dirty="0" smtClean="0">
                <a:solidFill>
                  <a:srgbClr val="C00000"/>
                </a:solidFill>
              </a:rPr>
              <a:t> </a:t>
            </a:r>
            <a:r>
              <a:rPr lang="en-US" dirty="0" smtClean="0">
                <a:solidFill>
                  <a:srgbClr val="1C1C1C"/>
                </a:solidFill>
              </a:rPr>
              <a:t>also apply to people with Cypriot domicile of origin under specific circumstances.</a:t>
            </a:r>
          </a:p>
        </p:txBody>
      </p:sp>
      <p:sp>
        <p:nvSpPr>
          <p:cNvPr id="21" name="Text Box 3"/>
          <p:cNvSpPr txBox="1">
            <a:spLocks noChangeArrowheads="1"/>
          </p:cNvSpPr>
          <p:nvPr/>
        </p:nvSpPr>
        <p:spPr bwMode="auto">
          <a:xfrm>
            <a:off x="5097017" y="3501008"/>
            <a:ext cx="4392487" cy="3400931"/>
          </a:xfrm>
          <a:prstGeom prst="rect">
            <a:avLst/>
          </a:prstGeom>
          <a:noFill/>
          <a:ln w="9525">
            <a:noFill/>
            <a:miter lim="800000"/>
            <a:headEnd/>
            <a:tailEnd/>
          </a:ln>
        </p:spPr>
        <p:txBody>
          <a:bodyPr wrap="square">
            <a:spAutoFit/>
          </a:bodyPr>
          <a:lstStyle/>
          <a:p>
            <a:endParaRPr lang="en-US" sz="1000" dirty="0" smtClean="0">
              <a:solidFill>
                <a:srgbClr val="1C1C1C"/>
              </a:solidFill>
            </a:endParaRPr>
          </a:p>
          <a:p>
            <a:endParaRPr lang="en-US" sz="1050" dirty="0" smtClean="0">
              <a:solidFill>
                <a:srgbClr val="007635"/>
              </a:solidFill>
              <a:sym typeface="Wingdings" panose="05000000000000000000" pitchFamily="2" charset="2"/>
            </a:endParaRPr>
          </a:p>
          <a:p>
            <a:r>
              <a:rPr lang="en-US" dirty="0" smtClean="0">
                <a:solidFill>
                  <a:srgbClr val="007635"/>
                </a:solidFill>
                <a:sym typeface="Wingdings" panose="05000000000000000000" pitchFamily="2" charset="2"/>
              </a:rPr>
              <a:t></a:t>
            </a:r>
            <a:r>
              <a:rPr lang="en-US" dirty="0" smtClean="0">
                <a:solidFill>
                  <a:srgbClr val="007635"/>
                </a:solidFill>
              </a:rPr>
              <a:t> Not via application but it is AUTOMATIC </a:t>
            </a:r>
            <a:br>
              <a:rPr lang="en-US" dirty="0" smtClean="0">
                <a:solidFill>
                  <a:srgbClr val="007635"/>
                </a:solidFill>
              </a:rPr>
            </a:br>
            <a:endParaRPr lang="en-US" dirty="0">
              <a:solidFill>
                <a:srgbClr val="1C1C1C"/>
              </a:solidFill>
            </a:endParaRPr>
          </a:p>
          <a:p>
            <a:r>
              <a:rPr lang="en-US" sz="1600" u="sng" dirty="0" smtClean="0">
                <a:solidFill>
                  <a:srgbClr val="C00000"/>
                </a:solidFill>
              </a:rPr>
              <a:t>Benefit of a Non-Dom?</a:t>
            </a:r>
          </a:p>
          <a:p>
            <a:endParaRPr lang="en-US" sz="1050" dirty="0" smtClean="0">
              <a:solidFill>
                <a:srgbClr val="C00000"/>
              </a:solidFill>
            </a:endParaRPr>
          </a:p>
          <a:p>
            <a:pPr marL="285750" indent="-285750">
              <a:buFont typeface="Wingdings"/>
              <a:buChar char="ß"/>
            </a:pPr>
            <a:r>
              <a:rPr lang="en-US" dirty="0" smtClean="0">
                <a:solidFill>
                  <a:srgbClr val="C00000"/>
                </a:solidFill>
              </a:rPr>
              <a:t>EXEMPTION FROM SDC</a:t>
            </a:r>
          </a:p>
          <a:p>
            <a:pPr marL="285750" indent="-285750">
              <a:buFont typeface="Wingdings"/>
              <a:buChar char="ß"/>
            </a:pPr>
            <a:endParaRPr lang="en-US" dirty="0">
              <a:solidFill>
                <a:srgbClr val="C00000"/>
              </a:solidFill>
            </a:endParaRPr>
          </a:p>
          <a:p>
            <a:r>
              <a:rPr lang="en-US" dirty="0" smtClean="0">
                <a:solidFill>
                  <a:srgbClr val="0000FF"/>
                </a:solidFill>
              </a:rPr>
              <a:t>But this is VERY important for HNWI’s as their main source of income comes from dividends, interest, capital gains as well as distributions from Trusts.</a:t>
            </a:r>
          </a:p>
          <a:p>
            <a:r>
              <a:rPr lang="en-US" dirty="0" smtClean="0">
                <a:solidFill>
                  <a:srgbClr val="0000FF"/>
                </a:solidFill>
              </a:rPr>
              <a:t> </a:t>
            </a:r>
            <a:r>
              <a:rPr lang="en-US" sz="100" dirty="0" smtClean="0">
                <a:solidFill>
                  <a:srgbClr val="0000FF"/>
                </a:solidFill>
              </a:rPr>
              <a:t/>
            </a:r>
            <a:br>
              <a:rPr lang="en-US" sz="100" dirty="0" smtClean="0">
                <a:solidFill>
                  <a:srgbClr val="0000FF"/>
                </a:solidFill>
              </a:rPr>
            </a:br>
            <a:r>
              <a:rPr lang="en-US" dirty="0" smtClean="0">
                <a:solidFill>
                  <a:srgbClr val="0000FF"/>
                </a:solidFill>
              </a:rPr>
              <a:t>… incomes which are automatically tax exempt for non-</a:t>
            </a:r>
            <a:r>
              <a:rPr lang="en-US" dirty="0" err="1" smtClean="0">
                <a:solidFill>
                  <a:srgbClr val="0000FF"/>
                </a:solidFill>
              </a:rPr>
              <a:t>doms</a:t>
            </a:r>
            <a:r>
              <a:rPr lang="en-US" dirty="0" smtClean="0">
                <a:solidFill>
                  <a:srgbClr val="0000FF"/>
                </a:solidFill>
              </a:rPr>
              <a:t>.</a:t>
            </a:r>
          </a:p>
          <a:p>
            <a:pPr marL="285750" indent="-285750">
              <a:buFontTx/>
              <a:buChar char="-"/>
            </a:pPr>
            <a:endParaRPr lang="en-US" dirty="0">
              <a:solidFill>
                <a:srgbClr val="C00000"/>
              </a:solidFill>
            </a:endParaRPr>
          </a:p>
        </p:txBody>
      </p:sp>
    </p:spTree>
    <p:extLst>
      <p:ext uri="{BB962C8B-B14F-4D97-AF65-F5344CB8AC3E}">
        <p14:creationId xmlns:p14="http://schemas.microsoft.com/office/powerpoint/2010/main" val="131100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6"/>
          <p:cNvSpPr>
            <a:spLocks noChangeArrowheads="1"/>
          </p:cNvSpPr>
          <p:nvPr/>
        </p:nvSpPr>
        <p:spPr bwMode="auto">
          <a:xfrm>
            <a:off x="0" y="4365104"/>
            <a:ext cx="9906000" cy="2016224"/>
          </a:xfrm>
          <a:prstGeom prst="rect">
            <a:avLst/>
          </a:prstGeom>
          <a:solidFill>
            <a:srgbClr val="ABE3FF"/>
          </a:solidFill>
          <a:ln w="12700" algn="ctr">
            <a:noFill/>
            <a:miter lim="800000"/>
            <a:headEnd/>
            <a:tailEnd/>
          </a:ln>
        </p:spPr>
        <p:txBody>
          <a:bodyPr wrap="none" anchor="ctr"/>
          <a:lstStyle/>
          <a:p>
            <a:endParaRPr lang="en-US"/>
          </a:p>
        </p:txBody>
      </p:sp>
      <p:sp>
        <p:nvSpPr>
          <p:cNvPr id="12" name="Rectangle 36"/>
          <p:cNvSpPr>
            <a:spLocks noChangeArrowheads="1"/>
          </p:cNvSpPr>
          <p:nvPr/>
        </p:nvSpPr>
        <p:spPr bwMode="auto">
          <a:xfrm>
            <a:off x="0" y="2481570"/>
            <a:ext cx="9921552" cy="1738938"/>
          </a:xfrm>
          <a:prstGeom prst="rect">
            <a:avLst/>
          </a:prstGeom>
          <a:solidFill>
            <a:srgbClr val="ABE3FF"/>
          </a:solidFill>
          <a:ln w="12700" algn="ctr">
            <a:noFill/>
            <a:miter lim="800000"/>
            <a:headEnd/>
            <a:tailEnd/>
          </a:ln>
        </p:spPr>
        <p:txBody>
          <a:bodyPr wrap="none" anchor="ctr"/>
          <a:lstStyle/>
          <a:p>
            <a:endParaRPr lang="en-US"/>
          </a:p>
        </p:txBody>
      </p:sp>
      <p:sp>
        <p:nvSpPr>
          <p:cNvPr id="19458" name="Rectangle 36"/>
          <p:cNvSpPr>
            <a:spLocks noChangeArrowheads="1"/>
          </p:cNvSpPr>
          <p:nvPr/>
        </p:nvSpPr>
        <p:spPr bwMode="auto">
          <a:xfrm>
            <a:off x="0" y="1268759"/>
            <a:ext cx="9906000" cy="1040667"/>
          </a:xfrm>
          <a:prstGeom prst="rect">
            <a:avLst/>
          </a:prstGeom>
          <a:solidFill>
            <a:srgbClr val="ABE3FF"/>
          </a:solidFill>
          <a:ln w="12700" algn="ctr">
            <a:solidFill>
              <a:srgbClr val="ABE3FF"/>
            </a:solidFill>
            <a:miter lim="800000"/>
            <a:headEnd/>
            <a:tailEnd/>
          </a:ln>
        </p:spPr>
        <p:txBody>
          <a:bodyPr wrap="none" anchor="ctr"/>
          <a:lstStyle/>
          <a:p>
            <a:endParaRPr lang="en-US"/>
          </a:p>
        </p:txBody>
      </p:sp>
      <p:sp>
        <p:nvSpPr>
          <p:cNvPr id="19460" name="Rectangle 10"/>
          <p:cNvSpPr>
            <a:spLocks noChangeArrowheads="1"/>
          </p:cNvSpPr>
          <p:nvPr/>
        </p:nvSpPr>
        <p:spPr bwMode="auto">
          <a:xfrm>
            <a:off x="344488" y="1340768"/>
            <a:ext cx="8208962" cy="769441"/>
          </a:xfrm>
          <a:prstGeom prst="rect">
            <a:avLst/>
          </a:prstGeom>
          <a:noFill/>
          <a:ln w="9525">
            <a:noFill/>
            <a:miter lim="800000"/>
            <a:headEnd/>
            <a:tailEnd/>
          </a:ln>
        </p:spPr>
        <p:txBody>
          <a:bodyPr wrap="square">
            <a:spAutoFit/>
          </a:bodyPr>
          <a:lstStyle/>
          <a:p>
            <a:r>
              <a:rPr lang="en-US" sz="1600" u="sng" dirty="0" smtClean="0">
                <a:solidFill>
                  <a:srgbClr val="000000"/>
                </a:solidFill>
              </a:rPr>
              <a:t>Temporary Work and Residence permit</a:t>
            </a:r>
          </a:p>
          <a:p>
            <a:r>
              <a:rPr lang="en-US" u="sng" dirty="0" smtClean="0">
                <a:solidFill>
                  <a:srgbClr val="000000"/>
                </a:solidFill>
              </a:rPr>
              <a:t/>
            </a:r>
            <a:br>
              <a:rPr lang="en-US" u="sng" dirty="0" smtClean="0">
                <a:solidFill>
                  <a:srgbClr val="000000"/>
                </a:solidFill>
              </a:rPr>
            </a:br>
            <a:r>
              <a:rPr lang="en-GB" b="0" dirty="0">
                <a:solidFill>
                  <a:srgbClr val="000000"/>
                </a:solidFill>
              </a:rPr>
              <a:t>» </a:t>
            </a:r>
            <a:r>
              <a:rPr lang="en-US" b="0" dirty="0" smtClean="0">
                <a:solidFill>
                  <a:srgbClr val="000000"/>
                </a:solidFill>
              </a:rPr>
              <a:t>Issued for 1-5 years if employed by a Cyprus company. Renewable if needed.</a:t>
            </a:r>
          </a:p>
        </p:txBody>
      </p:sp>
      <p:sp>
        <p:nvSpPr>
          <p:cNvPr id="19464" name="Rectangle 11"/>
          <p:cNvSpPr>
            <a:spLocks noChangeArrowheads="1"/>
          </p:cNvSpPr>
          <p:nvPr/>
        </p:nvSpPr>
        <p:spPr bwMode="auto">
          <a:xfrm>
            <a:off x="360040" y="4581128"/>
            <a:ext cx="7833320" cy="1600438"/>
          </a:xfrm>
          <a:prstGeom prst="rect">
            <a:avLst/>
          </a:prstGeom>
          <a:noFill/>
          <a:ln w="9525">
            <a:noFill/>
            <a:miter lim="800000"/>
            <a:headEnd/>
            <a:tailEnd/>
          </a:ln>
        </p:spPr>
        <p:txBody>
          <a:bodyPr wrap="square">
            <a:spAutoFit/>
          </a:bodyPr>
          <a:lstStyle/>
          <a:p>
            <a:r>
              <a:rPr lang="en-US" sz="1600" u="sng" dirty="0" smtClean="0">
                <a:solidFill>
                  <a:srgbClr val="000000"/>
                </a:solidFill>
              </a:rPr>
              <a:t>Certificate </a:t>
            </a:r>
            <a:r>
              <a:rPr lang="en-US" sz="1600" u="sng" dirty="0">
                <a:solidFill>
                  <a:srgbClr val="000000"/>
                </a:solidFill>
              </a:rPr>
              <a:t>of Naturalization </a:t>
            </a:r>
            <a:r>
              <a:rPr lang="en-US" sz="1600" u="sng" dirty="0" smtClean="0">
                <a:solidFill>
                  <a:srgbClr val="000000"/>
                </a:solidFill>
              </a:rPr>
              <a:t>/ Citizenship  = Cyprus (EU) Passport </a:t>
            </a:r>
            <a:endParaRPr lang="en-US" sz="1600" i="1" dirty="0">
              <a:solidFill>
                <a:srgbClr val="000000"/>
              </a:solidFill>
            </a:endParaRPr>
          </a:p>
          <a:p>
            <a:r>
              <a:rPr lang="en-US" i="1" dirty="0" smtClean="0">
                <a:solidFill>
                  <a:srgbClr val="FF0000"/>
                </a:solidFill>
              </a:rPr>
              <a:t>               </a:t>
            </a:r>
          </a:p>
          <a:p>
            <a:r>
              <a:rPr lang="en-US" i="1" dirty="0" smtClean="0">
                <a:solidFill>
                  <a:srgbClr val="FF0000"/>
                </a:solidFill>
              </a:rPr>
              <a:t>Eligibility </a:t>
            </a:r>
            <a:r>
              <a:rPr lang="en-US" i="1" dirty="0">
                <a:solidFill>
                  <a:srgbClr val="FF0000"/>
                </a:solidFill>
              </a:rPr>
              <a:t>criteria have recently been </a:t>
            </a:r>
            <a:r>
              <a:rPr lang="en-US" i="1" dirty="0" smtClean="0">
                <a:solidFill>
                  <a:srgbClr val="FF0000"/>
                </a:solidFill>
              </a:rPr>
              <a:t>relaxed and made more flexible</a:t>
            </a:r>
            <a:br>
              <a:rPr lang="en-US" i="1" dirty="0" smtClean="0">
                <a:solidFill>
                  <a:srgbClr val="FF0000"/>
                </a:solidFill>
              </a:rPr>
            </a:br>
            <a:r>
              <a:rPr lang="en-US" sz="1200" b="0" dirty="0">
                <a:solidFill>
                  <a:srgbClr val="000000"/>
                </a:solidFill>
              </a:rPr>
              <a:t>                    </a:t>
            </a:r>
            <a:endParaRPr lang="en-US" sz="1200" b="0" dirty="0" smtClean="0">
              <a:solidFill>
                <a:srgbClr val="000000"/>
              </a:solidFill>
            </a:endParaRPr>
          </a:p>
          <a:p>
            <a:r>
              <a:rPr lang="en-GB" b="0" dirty="0" smtClean="0">
                <a:solidFill>
                  <a:srgbClr val="000000"/>
                </a:solidFill>
              </a:rPr>
              <a:t>» Main </a:t>
            </a:r>
            <a:r>
              <a:rPr lang="en-GB" b="0" dirty="0">
                <a:solidFill>
                  <a:srgbClr val="000000"/>
                </a:solidFill>
              </a:rPr>
              <a:t>requirements include acquiring a property in Cyprus </a:t>
            </a:r>
            <a:r>
              <a:rPr lang="en-US" b="0" dirty="0">
                <a:solidFill>
                  <a:srgbClr val="000000"/>
                </a:solidFill>
              </a:rPr>
              <a:t>of at least </a:t>
            </a:r>
            <a:r>
              <a:rPr lang="en-US" b="0" dirty="0" smtClean="0">
                <a:solidFill>
                  <a:srgbClr val="000000"/>
                </a:solidFill>
              </a:rPr>
              <a:t>€500.000  </a:t>
            </a:r>
            <a:r>
              <a:rPr lang="en-US" dirty="0" smtClean="0">
                <a:solidFill>
                  <a:srgbClr val="000000"/>
                </a:solidFill>
              </a:rPr>
              <a:t>AND</a:t>
            </a:r>
            <a:r>
              <a:rPr lang="en-US" b="0" dirty="0" smtClean="0">
                <a:solidFill>
                  <a:srgbClr val="000000"/>
                </a:solidFill>
              </a:rPr>
              <a:t> </a:t>
            </a:r>
          </a:p>
          <a:p>
            <a:r>
              <a:rPr lang="en-US" b="0" dirty="0" smtClean="0">
                <a:solidFill>
                  <a:srgbClr val="000000"/>
                </a:solidFill>
              </a:rPr>
              <a:t>   effecting any pre-approved type of investment of at least €2m (investment to be kept </a:t>
            </a:r>
            <a:br>
              <a:rPr lang="en-US" b="0" dirty="0" smtClean="0">
                <a:solidFill>
                  <a:srgbClr val="000000"/>
                </a:solidFill>
              </a:rPr>
            </a:br>
            <a:r>
              <a:rPr lang="en-US" b="0" dirty="0" smtClean="0">
                <a:solidFill>
                  <a:srgbClr val="000000"/>
                </a:solidFill>
              </a:rPr>
              <a:t>   for a minimum of 3 years). There is no element of donation whatsoever.</a:t>
            </a:r>
            <a:endParaRPr lang="en-US" b="0" dirty="0">
              <a:solidFill>
                <a:srgbClr val="015289"/>
              </a:solidFill>
            </a:endParaRPr>
          </a:p>
        </p:txBody>
      </p:sp>
      <p:sp>
        <p:nvSpPr>
          <p:cNvPr id="16" name="Rectangle 15"/>
          <p:cNvSpPr/>
          <p:nvPr/>
        </p:nvSpPr>
        <p:spPr>
          <a:xfrm>
            <a:off x="360040" y="2589292"/>
            <a:ext cx="8769424" cy="1631216"/>
          </a:xfrm>
          <a:prstGeom prst="rect">
            <a:avLst/>
          </a:prstGeom>
        </p:spPr>
        <p:txBody>
          <a:bodyPr wrap="square">
            <a:spAutoFit/>
          </a:bodyPr>
          <a:lstStyle/>
          <a:p>
            <a:r>
              <a:rPr lang="en-US" sz="1600" u="sng" dirty="0" smtClean="0">
                <a:solidFill>
                  <a:srgbClr val="000000"/>
                </a:solidFill>
              </a:rPr>
              <a:t>Permanent Residence Permit (“PRP”)</a:t>
            </a:r>
            <a:r>
              <a:rPr lang="en-US" u="sng" dirty="0" smtClean="0">
                <a:solidFill>
                  <a:srgbClr val="4A4923"/>
                </a:solidFill>
              </a:rPr>
              <a:t/>
            </a:r>
            <a:br>
              <a:rPr lang="en-US" u="sng" dirty="0" smtClean="0">
                <a:solidFill>
                  <a:srgbClr val="4A4923"/>
                </a:solidFill>
              </a:rPr>
            </a:br>
            <a:endParaRPr lang="en-US" u="sng" dirty="0" smtClean="0">
              <a:solidFill>
                <a:srgbClr val="4A4923"/>
              </a:solidFill>
            </a:endParaRPr>
          </a:p>
          <a:p>
            <a:r>
              <a:rPr lang="en-US" i="1" dirty="0" smtClean="0">
                <a:solidFill>
                  <a:srgbClr val="FF0000"/>
                </a:solidFill>
              </a:rPr>
              <a:t>New accelerated procedure (granted within two months)</a:t>
            </a:r>
          </a:p>
          <a:p>
            <a:endParaRPr lang="en-US" u="sng" dirty="0">
              <a:solidFill>
                <a:srgbClr val="4A4923"/>
              </a:solidFill>
            </a:endParaRPr>
          </a:p>
          <a:p>
            <a:r>
              <a:rPr lang="en-GB" b="0" dirty="0">
                <a:solidFill>
                  <a:srgbClr val="000000"/>
                </a:solidFill>
              </a:rPr>
              <a:t> » Main </a:t>
            </a:r>
            <a:r>
              <a:rPr lang="en-GB" b="0" dirty="0" smtClean="0">
                <a:solidFill>
                  <a:srgbClr val="000000"/>
                </a:solidFill>
              </a:rPr>
              <a:t>requirements include acquiring a </a:t>
            </a:r>
            <a:r>
              <a:rPr lang="en-US" b="0" dirty="0" smtClean="0">
                <a:solidFill>
                  <a:srgbClr val="000000"/>
                </a:solidFill>
              </a:rPr>
              <a:t>property in Cyprus of at least €300.000,  a fixed </a:t>
            </a:r>
            <a:br>
              <a:rPr lang="en-US" b="0" dirty="0" smtClean="0">
                <a:solidFill>
                  <a:srgbClr val="000000"/>
                </a:solidFill>
              </a:rPr>
            </a:br>
            <a:r>
              <a:rPr lang="en-US" b="0" dirty="0" smtClean="0">
                <a:solidFill>
                  <a:srgbClr val="000000"/>
                </a:solidFill>
              </a:rPr>
              <a:t>    three year deposit in a Cyprus bank </a:t>
            </a:r>
            <a:r>
              <a:rPr lang="en-US" b="0" dirty="0">
                <a:solidFill>
                  <a:srgbClr val="000000"/>
                </a:solidFill>
              </a:rPr>
              <a:t>for </a:t>
            </a:r>
            <a:r>
              <a:rPr lang="en-US" b="0" dirty="0" smtClean="0">
                <a:solidFill>
                  <a:srgbClr val="000000"/>
                </a:solidFill>
              </a:rPr>
              <a:t>€</a:t>
            </a:r>
            <a:r>
              <a:rPr lang="en-US" b="0" dirty="0">
                <a:solidFill>
                  <a:srgbClr val="000000"/>
                </a:solidFill>
              </a:rPr>
              <a:t>30.000 and </a:t>
            </a:r>
            <a:r>
              <a:rPr lang="en-US" b="0" dirty="0" smtClean="0">
                <a:solidFill>
                  <a:srgbClr val="000000"/>
                </a:solidFill>
              </a:rPr>
              <a:t>have secured annual income </a:t>
            </a:r>
            <a:r>
              <a:rPr lang="en-US" b="0" dirty="0">
                <a:solidFill>
                  <a:srgbClr val="000000"/>
                </a:solidFill>
              </a:rPr>
              <a:t>of </a:t>
            </a:r>
            <a:r>
              <a:rPr lang="en-US" b="0" dirty="0" smtClean="0">
                <a:solidFill>
                  <a:srgbClr val="000000"/>
                </a:solidFill>
              </a:rPr>
              <a:t/>
            </a:r>
            <a:br>
              <a:rPr lang="en-US" b="0" dirty="0" smtClean="0">
                <a:solidFill>
                  <a:srgbClr val="000000"/>
                </a:solidFill>
              </a:rPr>
            </a:br>
            <a:r>
              <a:rPr lang="en-US" b="0" dirty="0" smtClean="0">
                <a:solidFill>
                  <a:srgbClr val="000000"/>
                </a:solidFill>
              </a:rPr>
              <a:t>    €30.000 from activities outside of Cyprus.</a:t>
            </a:r>
            <a:endParaRPr lang="en-US" i="1" dirty="0" smtClean="0">
              <a:solidFill>
                <a:srgbClr val="4A4923"/>
              </a:solidFill>
            </a:endParaRPr>
          </a:p>
        </p:txBody>
      </p:sp>
      <p:sp>
        <p:nvSpPr>
          <p:cNvPr id="10" name="Text Box 3"/>
          <p:cNvSpPr txBox="1">
            <a:spLocks noChangeArrowheads="1"/>
          </p:cNvSpPr>
          <p:nvPr/>
        </p:nvSpPr>
        <p:spPr bwMode="auto">
          <a:xfrm>
            <a:off x="144000" y="576000"/>
            <a:ext cx="9788525" cy="307777"/>
          </a:xfrm>
          <a:prstGeom prst="rect">
            <a:avLst/>
          </a:prstGeom>
          <a:noFill/>
          <a:ln w="9525">
            <a:noFill/>
            <a:miter lim="800000"/>
            <a:headEnd/>
            <a:tailEnd/>
          </a:ln>
        </p:spPr>
        <p:txBody>
          <a:bodyPr>
            <a:spAutoFit/>
          </a:bodyPr>
          <a:lstStyle/>
          <a:p>
            <a:r>
              <a:rPr lang="en-US" dirty="0" smtClean="0">
                <a:solidFill>
                  <a:schemeClr val="bg1"/>
                </a:solidFill>
              </a:rPr>
              <a:t>Cyprus relocation schemes for non-Europeans</a:t>
            </a:r>
            <a:endParaRPr lang="en-US" dirty="0">
              <a:solidFill>
                <a:schemeClr val="bg1"/>
              </a:solidFill>
            </a:endParaRPr>
          </a:p>
        </p:txBody>
      </p:sp>
      <p:sp>
        <p:nvSpPr>
          <p:cNvPr id="2" name="AutoShape 2" descr="data:image/jpeg;base64,/9j/4AAQSkZJRgABAQAAAQABAAD/2wCEAAkGBhQSERQUEhQVFBUUFRQWFxcVFxUVFBUUFhYWFBQYFxQXHSYeFxkjGRQUHy8gJCcpLCwtFR4xNTArNSYrLCkBCQoKDgwOGg8PGikkHCQpLCwpLCwsLCwsLCwpLCwsLCkpKSwsLCwpLCwpKSkpKSkpLCwsLCwsKSkpLCwpKSwsLP/AABEIALcBEwMBIgACEQEDEQH/xAAcAAACAgMBAQAAAAAAAAAAAAAEBQIDAAEGBwj/xABAEAACAQMDAgQFAQUHAgUFAAABAhEAAyEEEjEFQRMiUWEGMnGBkaEUI0Kx8DNSYoLB0eEV8QdDcqLyFiQ0ktL/xAAZAQADAQEBAAAAAAAAAAAAAAAAAQIDBAX/xAAjEQACAwACAwACAwEAAAAAAAAAAQIREgMhMUFRE2EicfBS/9oADAMBAAIRAxEAPwBeFqYSrNlSCV7NnnlYSphKsCVMJRYUVBKkEq0JUglFgVBKkEq0JUwlKx0UhK3sq8JW9lFioo8OthKI2VsJS0FFGyt+HV4t1vZRodFGys2UR4db8OloKB9lZsojw6zw6NBQP4dZsojZWbKNBQPsrNlEbKzw6NBQPsrWyidla2UaCgfZWtlEbKzZS0FA2ytbKJ2VEpRodA5SolKJKVEpRoKB9lRKUSUqJSjQ6BilRKUSUqBSjQUUBK3VwSso0FFQSpBKntqYWixUQC1MJUwtTVaWh0QCVIJVgWpBKWgogEqQSrAtS20WOisJUglWBKkFpaCioJUglWhKkEpaCikJWwlXBK3spaHRTsreyr9lZso0FFGys2URsrNlLQUUbK1sojZWttGh0UbKzZV+2tbaNBRRsrNlX7a1tpaCijZWtlXkVqKNBRQUqOyiCKjFGgooKVEpV5FRIo0OigrUStXkVA0aDJSVqBWrjUGFGgyVhaypgVlPQZIAVILUQamDTsKJAVMCog1INSsdEwKmBUA1TBpWFEgKkBWgakDS0OjYFTAqINSBqdBkkBUgKiDUppaHk3FbitA1uaWh5NxWRWprc0tBk3FaisrfUNtkIXb50VxA4BnBkjOKTnXkajZqspMvxTaLKsXPM72wSqxKYJMN8voab6S/ZuXFti/aDuyqFLDdJ7bZmc8UvyIeDZrRrOpXUsu6MxJQkGAO31aufufGlkJZfbdi9O0FUBHmKeYeJHI9aX5F9DDH9Rmst3rUS9+1a5gOyqSBEkS3EmK29o/wEOuCGWNrAiQQZ4pqaYZIGtVsWH9P1FV+Ge/+v6UaQZJGo1pUPrj7zW7qiQJiRjkye3bFGx5NGoGrP2Vv0583+2az9mx27YnJ+g9M80bQ8FJNQJq3wgDBOftj81E2D/xBP9GltBgoZhWgs4GT9qsuJg8D64JHf1oS8IGYyYyQIj7U9jwYblZQd2QxEcev/wAayl+QeAvdUg1QGnJkjIz3GMTULZ9efriPWtXJGWQgPVgNDXGjkgdiCcgyB6/rUzqbaxLAfUye/btxU6GkEBqsU0D+2qcqZmZADn9QI9KjY6rnaVIAGSAxIj1ESKWh0hqik1ICli9cRWI2sIjnnniO1MelXf2hWbAAYgCAZ45H3HFQ5tdsaSfguW0fb81vYar1uhcbtrgQC3mwWC4wATjj/aqujXSWbxNrFVLQDPEdo9D+tLfVjz2GraPb6ff0qXh++Ymh7mpC3dpjzAEQCIHI3eaDgRx6VFtUA4EEl0JBHlUEKTEAZPlAg9jxUbY6QUyfjHp3q5NLMZjgeuTxx296H0l6WGTAFs4MDBaZxmSp/NX2QpcLBk988c5zk4b9KlzZWUb8IYEZJ79sxJg49a2NMZjBzwCCeCfX2rY1YF5bYXIxu+ncCME/Ws1wLbgQxhXgiRMT9vTmp2x5RTqryojEKWMqIGCJVjJxj5I+/wCUXUgusF247PaFrwbRGwNMbmUgD3xS/qt7f4NskqPDLeW/bVpXcY3RgZ78VX0q7+5u7i5zYHn1CXRHiNjxE4B7+n2pdskWdQ6GPEvMr3HKnftVGGARge2a7DS9TTRxudoL2r7HZcKjeLdzYWCkcQp+poPQXEbUMpW0VO/cCwLHyE/O0FTIBgHt9aV67WO7mF0z2E2Kd91VPkAAAbxVGAojntTYINu9Cvaxrt6zqVNvxN0M99Au8SojHG0+2eKU9R+G9SshtSvlXG265O0LJgSD2mug6LfP7LqV2WkTdZgLc3rllAYt4jYAPrW9b01QbjC7YZlsnAmf7FRliYCxn6EU0AR8EXkuBCTuYWmEHcZAuKpbzY+ZWE81K98Q2EkF5YRJCGGO0RwRVPwPeMZ8EDw5HhMG5uOfmDN5fvzNNL2ktXArvbF3YoJiO+JAMEqWnHsaAQkb4rTcuHMAzgCT25JIiattfERIZvBuOnMx5V4GWHHf801boZVlNuzbt4B3eHO0GQYO6DyORwMTVl2+LG2ycly4iZDEmTEQP4jj3FGl6RWX7YjX4hVpAsvJEYP8vfiptevKu42TEx88t7kiZzTdjuQgQm0gAE8xIIJM8EL/ALYNVWNC7ncNscYYYLROZjgDEczRoVMp0/UNysCrrG0yhDbhy3mwBHHP4oS919FiVcZPmjykSVMHv/yKN3NbvFdpIFktC7fM27aoxloHbtz61Rd1BQi49sg7DPihk+VhwCDJzgjkiKLGBN1fG1LVxvlwQwAjvJ+35oizrLpUMyhMgHMc5znHrgio3OohgAgVVWI3MFJmBEHPYf8AHFV39budV27ZE+YLAABMBe7CQeaYIuGqYkADsTONrewY9+PegtdrGQQttmBiFVSJJOZYiKP1NwKP4nGeJGDgktGPrPc84oPQ2mtpv86QAAQdjAS25p57gSO1Kx/oBua26pICXlA4G23x9855+9ZU7HVLW0Tdc/8AqYlvaSOa3R2Fr6U2tcyztbnkGD/WKH1Sl+CPLxkLj7xQy3AKl4o9R9yK73A4PyfTZ0e1v3m6O/En1IPB5FD6m0FPlOO0kTFGWNYVIKk4/uz/AKVK7Z0z9nDcwFCj6S7xz/2rKVxZommgLXX32JtZsLBiYwxj9Nv4or4d6k6F9zNDIYlj8wIPHbvn2qy907coFljKwYYqv2gMY+vFK7N9rVwJcUSTwYifWeD/ACqHO1RajTs7fpdqzelmCl98EnkhUX+E49uKY3NTbTnYDzwOcgcZ7Vy2l6rtdWYsxVSq7jjIwRAgAfqDW9VrGvfKrEhTOMT5cSCRPP4NYNOzdNUdBd6qh+ZlLAMo2q4hSPN83fArn/hzVObhCiVK3AzDhZViueBkfpSn/qOTIP8AFntPBrLHWzbY7QvBB7KQRAlVjIBIn3qqpEatnS9Q8UEAkklRO07vbtwKrsSbmnV5AN1id24blAUQCBzn9KI+FNeb63GMb7YABCj5QpKjzSc7WyK6U6iUDnaSXUebEK0ccDdn74rFyaNUkxabwthsKu0EKYGACSPmH+L9aFtdVUXRJMgYMYLDf5cd4K/mui1NpbgdW8yHDKQVJGeCrDGBkilLdC02w+UbhJzJ3CQx8stPlkR3xjilYmmIOnfFFsi2bgZbqqrM0yHIMGQTgmd32q6/8XPdsHYksQyH+6Jgk/pxTbT/AA9pUVneypVpgtvBXAkAuFgZHP5q1NJZ01hxZSVZGeSTcLHaf7wI+VSeYzx3qtV4BRvycdqLhN2wTMmy/bTn+9xPzff71nTAy27uHUk2ebFm0fnfhVJQ4/iPHNZr7Z8aydpzafi1ZM/NxnzfT81VoLAVLo2bfNZx4BtEnc5zbLEE/QxVEDC1fjUSXA8rjzqlwYRjxbBK+vryO9KEvr4F6X0seIcvbveH8o/upu+9OtESb5C+LIW4f3ewNG3+4vzCY5zMUuU3BYu51Y/eHIsJdaNo5ts22KAGvw5bT9mv+bToN+n81rxWtypBEhmLDjjHNNOq3/Jfm8IFsmPAfYvlXliCGGflg8x2oDod6bF2HLHx7IldPbtvPIAtgBS/o3Y0y6v4my8QNV8pCw9tcyg/dquQeYJ9/WmJCz4TcbHIa20WlM2rRtjm4Z2lV9Pl+vrXTHb4ajzMzbcKCMjGSPL8w4xya53oe/w7viePPhj+3IV52vMngN6t9PSgNb1m61vwLjhN+5WAC/KXJHmVsEiAZHIM1MioujuNRqpWA0uQqlD6nH2MyMelcp1T4Wa+4a0RKqoZASZYu+4glm2CPXEg1R0bR2/EZRca4yBRMnYIJgkqQCRPEycxmsufED2L/h2txEKjs2SSJ3RM7Qd0gEntU3Q32rHl7oyLbXa10jxAdrOGUnYpaQFE4MenNGWGS0FuBiFfcNpChVjbwB7zUOkagnTlrhAKgsQGJgyFYEifLCpjIGeahq48JrgK7UDlFIJHsROwrkgnn6ihyTRSjTE3VbF67duMt2yittA371cKIxu8PHmk896L0Qd43FGKbgXU2m3Q2FCNJWBEkcx+ddNVbyrdDE7jwIPmU/3wxkz6EccVff1Cb9qtdYQAVXcfPncCRMe4j7jmhMeVfkrYWXFw3UQbM7zZUkBT5pISQR6RzQJ6lp7bDZZUgE+Zrdwd5O1VXII74ps2kuXAwT90jQpWRJjzEhWLEcgRPccVzup0DopZrxYTyoUGCeJAIHH2pptilGKC7Flm1QZpUeCfIq3EEiSCpwZzMc4prpgBb3O1wYiWuXB/hyC0fpXNdf1uqVVawt3ZGTt8RQAAOdp9JyT/AKUt6d8W37kYUQwEqs4IYkew8o71eW15I2k6ocq6Di0wyeEBHPYjFZRGn+JLm0YU+/i7f/bIit1jUfpvcvhxGwfX6k1JYFC+JVitXsniWFpcoq3q/v8AWlgerrb1LCxtZ1I9ACO/NF6fqDTtba6k5W4qspB5yRIpMlz0ozS6uTDAH3rGcUzWHI0Mk0dgptNqJ/it4IMnEknj/aK03w45Q+BeDtwUcBXgzMkn/WDNGafTd1JH6T7GmNixuYSE55iCf/VBmuKTyzvilJHLay29koL9gCRPmAIjjlf5EmqLmksudysBuJO3lV9iIDDie/MV6SdM5Tbh0PzI58u30Egz965Xq/wLbLTZY2p3EgjcoPoDIj9fpSXImDgyXw7YWzbfZctklsnMMNpC+UkQcn8/SnWnceEUJG5VtjAIO5TxB5xt/WuN/wCk6q2x8RDtEQwBHtIbE/mrVRlAGyN0NDrgNwDI74GR9KlxT9lKVejrH0oN2786yF+V2WTCGYU5GeT+KgSrIQwDbbiHzQYLOZg5jDcAcGkn/V3JO4qjnmAxtxOfXPEgx7RUF+IPDLC6pZSU86OpLQZgLumMcE988mk4uyk1R0vX7qpahYQArH2Kge/Cj14pXevhrVtSZaHEHbMm2yzD7SeR+vrSz4m1pvEFDKQsqScFW+bGBO4esbaSFytwhjwpgzwpGRnAzjj3pd+KFYTrrX72z5Zm04xattPz9w3moW0oW3cG0DzWfL4V5P4nObdwk/YGD9KG1GrUshAyLZHmRY+cAywMn5vTPeqL16Eg7F37fKDc8u2SPKxMKd3AJGD7VekZj3pQU3XJVYK3fnGxT5DwynB5y3ae8UHaRTYfats/vWjZqhZM7V+W85Imr/hm7llBLeW6SUQOBK90bnMfeB3qg3IsNvIANxs3tIChwvKWpZR7iqsDpunq3gPuF7N+2IvX87Qp5ugYt+sVLrRt+FqZ/ZeCGlrrf+YoPiskEDAkDuB2obo2wafy+AAdUseGt24shG4Qklm9jj1o7rT3DbugftByAoW1aJ+f/wAtD8+O7ds07EgLogVdPe2C0BsQRa3Ov9nj5iZEHA9Oagj2eo3ylu3JVFdr4LKSxHmDCCoAkKPU2/QzWaS6V090Hd2+ZFsn5UGFXAzP3kelcL0zqmqtbvA3JvAkhURiAZjfG6O/NRIpHp+o6WyAJbLIFgSi2irg483GefxUr+g8RSXZtogRcVQu8mDBWc5jdn64rhNF12+EvBxudrgaQ8EeVQVYnsVE/ft2Z6D4yb9mRLwZrovl7jbiwNjxPEZQSTnb5BPA71naXlmjkvQ06frdPZS7D7N+DDN4jKpYkIThTJMZPOTR3/Wkt2/EtsXG0kLdKFWiJlXfcGMMMFuxgxSzp1+1qrW5bIFqbihGWWAVyUm4Du4KkgSMnNDanU27JG6y62yDbOy5eNvIZhbaWics0TiaNLwFNK/Q/wCh9dF7z7ICMBJe6QjESYYqwUGYyyzIHemdvSWUuG6VYAhsrbLruJmQLQJBBJExOJrjgunhYiwNwubXUM0crD3BvUSAYDZEjvXRahWs6GwlwsCbjEm8qW2y5IlLwKrIOBIMRFVF2GWkOUvOUbaVO2AABdZn/wALB1nkjMdvvUNS9xLYOUaVlA++B3wikR/l79sUN8L3d1tnMEEGIiCCz9luuh45Ef6AfresVNPb4VXvd0BEQxJgrA5mTHHJmTViroF+IteAEXxAvnXeAxBgKWggFW7jt6YpE/RbSrvW0AmDggyx7S48pjnHBxxQuq+LVZlhVkHLlbYckQB5lUQI9B3pja67ZFzbcChnCw1w8H5gSChInjcDOaWrBNULLlhif7EcDhGYcD+IuCfwKynTdUUklJ2yY2akKuDGFNqQJrKq/wBCuP04DeBWC9QPi1INXr0eJoOW5VqtQaMeKIRvekZvkYUjGi7VyglephzUMpSbHej6iVPJj610fT+qK1cGl6mGj1ZB5rm5ONM6+LlcT1DSdQXGavuuDnww6+2SD7qR/KuM0HUpHNOtF1Lb3rzpcTT6PRjzJrs6LS3UdYkEf3TmPsc0v1vRbdzd4flK4IZSLbexkYPuP1rdrXIzAkCfXnPrHB+9Walmb5x4izOPKwHpA5/JrLtM2uMkczruhR8wgn1OP8rj+VINRofBMNvIgmWIkegBgbq9GsXA28lmdYkq4UlSTMBnmeOO09qR3ujl1IWWA5V9sz7FDg/SrjNrwzNwrwcKOrLdUWwY2yRMgx34weO9Zd09qQPE2SCfOu3MjggnmT2ppqfg1Z8g2n+607vtJg/1ihLvSntYEROQwiQecRiPatPypeTOxNf0xKlratcAPIWRgyZkYBqhJAO8ggZPl3EQdvInADE5jgU50ZYMeRjDKGMg4IZTRexHEXFmMb7fzD6+o+tafxkhizozKjtAJAt3oyQTtRixD8qYEcfxcDtvSXSEIUXVbdu/c3yrwQO7jz4HBgVeehlNxsMtzclxOYaHUoZQnJz+lJV6fesbd28AYyCPLI7n78HtRlgdnodXt06km8SdSZG1LVyNpGRbPlXPzDnihuoakMl7fYG3cDl7jFxuYliZ8oGCPSfak+h6+3lGQS0bWhp+Xg8jmmuqstqtLdNoHxbTkiJ8yww2qB324M8zWctX6BJim11lUQgCN74ByYEQSW54X8Uz6dprZUNG4EDDyGB74XB/FceltzJZSNvIIIP45rs+gbTo7jqGZ0BMQSMDsAZPPNRNUi4q2C3umhXbc20XX3hdoJngBAQcdvx6U803wGrqCzDacyWY8n0OPxXDW+qs10XCJI/HMxHMd69G6D1G74as3h7WyA5MCeBJOfoPWk24lwUWNOl/CtjTWmIkwSRCzBA5A/nODAqWkv2GTazLdMbCHW3t8oMHgtvzwCoxyOanpbl46NmuXNzb7xDWdvhqvCAg8qPbMjmuN097eLCMLN6b6mdpsbW3BCQhjc0g9s8VrG6JdHanoelW4bz6a1bCrhSNxfEE7F8imDHDfapdNsLcVA6htqKF2u4uFyWLgifKIFsjOZPYUr+LbpReXtEnDqfF5eeCRAI/AY1nRNabuoZPEV7K2iSjht27cVBYMAsc9uV5qv2KkH29Ddt2fDRA1zJuhrqEWxu9oZvK0xzJ5rlOr/Duu1twWktrYt2xIS66KciTcIBJMkgEiYkD1rsNV0+3YPiWrLh2JLGy20AgEguu4BlknEN9KSfD/WLd9oFw3PDVyy31hQrkAyQoImFByQY4p9E02jy7V6O747WEBuPvKwkncVxKn0wTOBE10XRPgPUPue+XtQdqQhvfUkBhtX9c8V2+qv20fxrenR71pWRdl1o2tzAICxlvfiCczPpXWTfvh2sMrWbbqCdyibhQ3AFJhv7Nczj70JCxXkjoP/DzSC0niIWfaNzHxctGTAwBNbo5+qMCf/zBmYW3uUTnBW9BH0rKrL+B0eAhqkGqsGpCvVs8RouW5V1u7QgapB6Vk0Mk1P8AWKvGoHp+tKler0apYWMVuUXab2pXa5o9bhPNQy1Ia6O+QcZFM01JpVotYAIimiuCK55rs6eOdBmn6iR/WaeaLqs1ybfWidNrI9axlx2bx5EdrauI07wGn1g4/wBatv6llWLSpxgEcfSCP9K5rTaw+s0x0+sNcsuOjqjyhFzXq7MLtsqAJkDxCfUbYDD7T9ag3TlZQUYFTwJDj/8AU5WiUZXwwB/r1qV3ROV2JcIUkEiR9e+DkDJH+9RbXk1/jIR6jo47rMd183/sbI/NLbvRTJKEf5R5vwc/iu5XQ7gQ8SOCO/27H6GhL/TfXP1/35/NQnH+hPi+HCjRtEONxHdoDH7j/WsQOmFaP8LxtP07Gur1nTnVd21ivvDL6fxcfcj6UCdIrA+XHcrkD6iSP1rpjOS89/7/AHwz8CArZ3A3bG0gzuTCz67eDRZUBCNGwFw5EwDzn5sTE9hxzV9zpJg7DPsM/lDn8Us1GjEyVIPqn/8AP/ar1FhZ0WguAQLqAsQJuHZkx3P/ADRPR+pWbgIs+UKxWNvhyecDvXL29bdX5WFwcbTz6cHP4NUanXAgKttbcGSp3KP8u3g/UGpfEmzVctDnUf8Ah1pzdNybi7mLG2CsEkyYMSB3+9UfFXwldvbP2dk2qIFtgVOeSDwfwMChOpW79xUGnus2IIFzJyPXnj1HHFNLt642la0HuhykSrRLehJGF7eVpgmolGSa7KTUk1QdptI2n6alvDMq3J2NFwMbhP7sAHdz+gpD0y6zX9MC6mXDMNRb/fnY7MCCuAV4BJ7T3o92Rel2B5cWlUq0hYYtJYLDpmfNEY5oboJ/e2AjOqi2+FK6izItk/2mG3AxiMxFa+EZrtdF/WtIxuWtspm3uGlJNoyxJE+WAd85/vUb0NZualla0wKIu112qCTxcYDzSAe5iT9KA6s83wABdKN5jbIt3BCA5TLEEjCniRnNE/DGtBFzffO437aKLybDwYTynzgyYJMcd8UvQx71y4q2iNreRP4DGwcDy43Dy4Ht71zPwlr9y3XF+0z+RVa8ht8sCyuPKxPpk5NM/i4SCwLIY8PeGbyk+cHYWVGIBOc/N7QQei6W4umdjcRz4uWuLt3WwmQdgEtJnIIMD6gD0J+rWN2p8RrL+UYu22HhkZcjbAJ4jnk5FQ+C7zPduEatyEUAG4h2qxMDcGBBJAIgN6n0qNm4Beubrd2yQCd8+Ry21JgEebK4g02+GbgusXW9auEOo84aSsE3FEFSWCshyCMjFX6A7VAYzz3+vesqIePX7KT+tZWdiPm6azdVO+sL169ni5Lt1b30PvqYaixOIQr1cj0GGqxXoshxGtq9Rtu964pHbNGWrpPeoZHaGtq/HFG2taaSW7tF2r1Sy0OF1RNG6dscTSazfphav0irrsaWb5Bpnp9RNIbep9aYae6MVjOCNuPlY9tX/SmWnvfakGnu0ws3jXJKB2QkPbWqArPHk5/r2pWHNWi/WDgdUeSiy9o33BwT5SSMgHOI42sPYjuapF9Tua8kOPl8MQQvAxHtyCJ9KPt6wwIFWQH5E/WI/wC9RbRqmpAGq6QCAQQZ4gw38v5ifeleo6XugPLEEEEEq+PXafN9pHtTy70gblcAErwGyBwcGRkxyZretv3GgMECiN29Sc/4XEbse35q48gnA5TWdMRidvMT5Tn+vrFJf2W4yztYiT5biw2PY9vcV6BqOkTkc+8g/ZufzP0pZe0ZB8wJ7ejSTOHGD9ME+laqafglx+nB3EH8JKN9yP0yPtNFafql1FMw4EZGT9yuR9xTTTdHnxCxDS58txmDY5IZuOeD6dq57q1y1bk23YMDEEEwZiNw4/NWp/SM12jTJbuSLd+7YMzBJNvcZg8+5zipLp4Je0RcdfmfTv4V3dEGRJDZ/NVbDAZ0mQDIBUkEYO5cHHfNRXSKlwtafa3Enyk+vm4P3rSLom2+gm0jm4brzccCSblsrdSfIWZlBHGAYPY9qd9D+LLdjajeNtd93iwt9GBAAQuuQAR29+OKUW+tXExcXBEE8SP5EfYUu1IdnZ9PqNhY/wBncA8PiIXsBjtRKmukVH9s6frfXbd0M9p96lhtfTsGuhQBIe0wWACG5JmRB7Uw0muVdIiZY3VLBioUNuYjK9jA/JFecal2U/8A3OlIz/a6cxnicfU811PSeoPeZNLaugTY8RV1QXY0AJsW+H3bt8kiCZ9BIqEinXplGn0gtG6SbtneQsOwuKCS5DKOMgE5U8Cn/wAH2WAhvAfzM5cKFckyqMgXH8MGQPvSe/or2mJt3Q+mYtu8rLqQUxDKkghSVP8ADjze1dV0NAFSfDLBAJC7bmTuII7L3gU5UHZ0KXQAAayue13XERyrPakRO7du4HIAgfSsqCsM+ft1RL1omtAV6h5KRahqc1Ur1IGglosDVNWqqakDRZDQRbaibVyKBVqItGkZtBi3KuS9QQuVYj0iUqGlm/Rlu/Sa3doq1eqSvQ2XUUbptbHekgvVZbvwaAR1ul1vqRmmtrUe9cXY1dONJ1D1rGUbN4So6e3qfvV41APNJ7Oq9KJS4awcDoUxvb1P2+tE6fU57Uj3mI/7/ar9PfjvWbgbRmdRYvzUlWD9f67Uu0+okD/SiV1APeueUTqjIO8Men4qi9otwiqVudxP2omw/qazo0sUazpflg5Hvkj6GuU6R0hU8Q7dwaQQ6qZjngcZP1r0doIpdqenA/KI+n/FWpMTSZxKaXcXCNsAIUW3BKCAJhuQDyIx7Up6ppURv31trJYwHEtab/MMfnPtXW2OgtbBklmLMSSSeT2mqnsuuP4TMqcg+xU4itE36ZLOGbp7gE2nDr/hII+68A/il95BPmBQ5+Xg/VT/AL/an/V+lrb23LKtbvTEr/ZPODuUCEP2ig/iDQ6sbCbaMk+e5bhgRj5h2jORFark/wCkZNAnS22t5mJWGnwzkHsSjKcfRaJ6zdtSgY27oIO0oWDpBghgwUqTE4MH3qDdKV82nBjt/EB9DBH5oTUsyHa43DMbxkj68/bNbKSfgVNA1/Q7h+5vMD6XCXEZxtbIGewp78Pa7UB/OwK242jLlzwqhTkZIkzgTSK3oxcaEJBPCtBXGcNx/KhTrdTYcEgOh4I80enJn7iabp+RqbR6AenWySWncxLNBMbmO5omcSTWVytr4qMCRH+esqMsdr6edTWwKiKkK9A88kKsFVAVOaVkMlurc1AGp0iSSmiUuULUleghoNDVMNQytVyGgyZcDVy3KoBqQNIpBqXquS7QCvVyXKRQelyibOqpcr1ajVLGdFo+o080l8N9a4i1e96ZabXkVLRSZ2ykRWgKU6DrQbBwaZpfByKnJalQXZaPpTbTPI5pOL08TRWlvkd6x5OM6eLl9DlMVNF9DQtvUCrrXPPNcbO1dhGyrN2MUPuzn81JHIP9TUGhPd2NU39KrA0RPtUWHpQBzmu6ZzjH0xSogq2HKH1HE+69xXZXWBpL1fpC3EYcSCPzWkZ/SXH4cxc6JbvRKgMo3LdRiGLTklCJ470i6/Yv6dD4my9bONzDzLOMjBIPEia6denMg2iYHbkfWCIFD9Usi4UJkMkwZJI9RyCQY9z7VpaJyebXOqLteBDxAAbcmcnzHzAx2alNnqbEQZGQIyQZ4/lTL4hsbdZcbgMxkrJP4OR9CO3ApdfUNwCZkTEGRMYjPNbP9mISmrkA7ufrWUsS2Y5b9f8ASsqcodgoNTBrKyvROJkt1a3VlZQKiYFSArdZQZs3FSVKyspEsuUVaprKygyZYKmK3WUCNirErKykUXKatRqysqS6LENXB6yspDCLV8jNO9D1UiP+ayspFof6TWzTC3dBGOaysofgaXYTZ1NMLWoxNZWVxciR38TYRvnkVO2Ccf161lZXMzqRcpNQ1DkCsrKSBiwaliTjj+Vb3n7H+vvW6ynJUVHtGn00jil2o0E9qysqLLo4r4g+BmdmuW3J3ZNsxBOPlbtxXLj4QuFlUsFDEHJyCDxAwT9PzWqyumHI2uznnBJ9BX/0I38aKzdyLjAH3iMVqsrK6LMT/9k="/>
          <p:cNvSpPr>
            <a:spLocks noChangeAspect="1" noChangeArrowheads="1"/>
          </p:cNvSpPr>
          <p:nvPr/>
        </p:nvSpPr>
        <p:spPr bwMode="auto">
          <a:xfrm>
            <a:off x="63500" y="-153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hQSERQUEhQVFBUUFRQWFxcVFxUVFBUUFhYWFBQYFxQXHSYeFxkjGRQUHy8gJCcpLCwtFR4xNTArNSYrLCkBCQoKDgwOGg8PGikkHCQpLCwpLCwsLCwsLCwpLCwsLCkpKSwsLCwpLCwpKSkpKSkpLCwsLCwsKSkpLCwpKSwsLP/AABEIALcBEwMBIgACEQEDEQH/xAAcAAACAgMBAQAAAAAAAAAAAAAEBQIDAAEGBwj/xABAEAACAQMDAgQFAQUHAgUFAAABAhEAAyEEEjEFQRMiUWEGMnGBkaEUI0Kx8DNSYoLB0eEV8QdDcqLyFiQ0ktL/xAAZAQADAQEBAAAAAAAAAAAAAAAAAQIDBAX/xAAjEQACAwACAwACAwEAAAAAAAAAAQIREgMhMUFRE2EicfBS/9oADAMBAAIRAxEAPwBeFqYSrNlSCV7NnnlYSphKsCVMJRYUVBKkEq0JUglFgVBKkEq0JUwlKx0UhK3sq8JW9lFioo8OthKI2VsJS0FFGyt+HV4t1vZRodFGys2UR4db8OloKB9lZsojw6zw6NBQP4dZsojZWbKNBQPsrNlEbKzw6NBQPsrWyidla2UaCgfZWtlEbKzZS0FA2ytbKJ2VEpRodA5SolKJKVEpRoKB9lRKUSUqJSjQ6BilRKUSUqBSjQUUBK3VwSso0FFQSpBKntqYWixUQC1MJUwtTVaWh0QCVIJVgWpBKWgogEqQSrAtS20WOisJUglWBKkFpaCioJUglWhKkEpaCikJWwlXBK3spaHRTsreyr9lZso0FFGys2URsrNlLQUUbK1sojZWttGh0UbKzZV+2tbaNBRRsrNlX7a1tpaCijZWtlXkVqKNBRQUqOyiCKjFGgooKVEpV5FRIo0OigrUStXkVA0aDJSVqBWrjUGFGgyVhaypgVlPQZIAVILUQamDTsKJAVMCog1INSsdEwKmBUA1TBpWFEgKkBWgakDS0OjYFTAqINSBqdBkkBUgKiDUppaHk3FbitA1uaWh5NxWRWprc0tBk3FaisrfUNtkIXb50VxA4BnBkjOKTnXkajZqspMvxTaLKsXPM72wSqxKYJMN8voab6S/ZuXFti/aDuyqFLDdJ7bZmc8UvyIeDZrRrOpXUsu6MxJQkGAO31aufufGlkJZfbdi9O0FUBHmKeYeJHI9aX5F9DDH9Rmst3rUS9+1a5gOyqSBEkS3EmK29o/wEOuCGWNrAiQQZ4pqaYZIGtVsWH9P1FV+Ge/+v6UaQZJGo1pUPrj7zW7qiQJiRjkye3bFGx5NGoGrP2Vv0583+2az9mx27YnJ+g9M80bQ8FJNQJq3wgDBOftj81E2D/xBP9GltBgoZhWgs4GT9qsuJg8D64JHf1oS8IGYyYyQIj7U9jwYblZQd2QxEcev/wAayl+QeAvdUg1QGnJkjIz3GMTULZ9efriPWtXJGWQgPVgNDXGjkgdiCcgyB6/rUzqbaxLAfUye/btxU6GkEBqsU0D+2qcqZmZADn9QI9KjY6rnaVIAGSAxIj1ESKWh0hqik1ICli9cRWI2sIjnnniO1MelXf2hWbAAYgCAZ45H3HFQ5tdsaSfguW0fb81vYar1uhcbtrgQC3mwWC4wATjj/aqujXSWbxNrFVLQDPEdo9D+tLfVjz2GraPb6ff0qXh++Ymh7mpC3dpjzAEQCIHI3eaDgRx6VFtUA4EEl0JBHlUEKTEAZPlAg9jxUbY6QUyfjHp3q5NLMZjgeuTxx296H0l6WGTAFs4MDBaZxmSp/NX2QpcLBk988c5zk4b9KlzZWUb8IYEZJ79sxJg49a2NMZjBzwCCeCfX2rY1YF5bYXIxu+ncCME/Ws1wLbgQxhXgiRMT9vTmp2x5RTqryojEKWMqIGCJVjJxj5I+/wCUXUgusF247PaFrwbRGwNMbmUgD3xS/qt7f4NskqPDLeW/bVpXcY3RgZ78VX0q7+5u7i5zYHn1CXRHiNjxE4B7+n2pdskWdQ6GPEvMr3HKnftVGGARge2a7DS9TTRxudoL2r7HZcKjeLdzYWCkcQp+poPQXEbUMpW0VO/cCwLHyE/O0FTIBgHt9aV67WO7mF0z2E2Kd91VPkAAAbxVGAojntTYINu9Cvaxrt6zqVNvxN0M99Au8SojHG0+2eKU9R+G9SshtSvlXG265O0LJgSD2mug6LfP7LqV2WkTdZgLc3rllAYt4jYAPrW9b01QbjC7YZlsnAmf7FRliYCxn6EU0AR8EXkuBCTuYWmEHcZAuKpbzY+ZWE81K98Q2EkF5YRJCGGO0RwRVPwPeMZ8EDw5HhMG5uOfmDN5fvzNNL2ktXArvbF3YoJiO+JAMEqWnHsaAQkb4rTcuHMAzgCT25JIiattfERIZvBuOnMx5V4GWHHf801boZVlNuzbt4B3eHO0GQYO6DyORwMTVl2+LG2ycly4iZDEmTEQP4jj3FGl6RWX7YjX4hVpAsvJEYP8vfiptevKu42TEx88t7kiZzTdjuQgQm0gAE8xIIJM8EL/ALYNVWNC7ncNscYYYLROZjgDEczRoVMp0/UNysCrrG0yhDbhy3mwBHHP4oS919FiVcZPmjykSVMHv/yKN3NbvFdpIFktC7fM27aoxloHbtz61Rd1BQi49sg7DPihk+VhwCDJzgjkiKLGBN1fG1LVxvlwQwAjvJ+35oizrLpUMyhMgHMc5znHrgio3OohgAgVVWI3MFJmBEHPYf8AHFV39budV27ZE+YLAABMBe7CQeaYIuGqYkADsTONrewY9+PegtdrGQQttmBiFVSJJOZYiKP1NwKP4nGeJGDgktGPrPc84oPQ2mtpv86QAAQdjAS25p57gSO1Kx/oBua26pICXlA4G23x9855+9ZU7HVLW0Tdc/8AqYlvaSOa3R2Fr6U2tcyztbnkGD/WKH1Sl+CPLxkLj7xQy3AKl4o9R9yK73A4PyfTZ0e1v3m6O/En1IPB5FD6m0FPlOO0kTFGWNYVIKk4/uz/AKVK7Z0z9nDcwFCj6S7xz/2rKVxZommgLXX32JtZsLBiYwxj9Nv4or4d6k6F9zNDIYlj8wIPHbvn2qy907coFljKwYYqv2gMY+vFK7N9rVwJcUSTwYifWeD/ACqHO1RajTs7fpdqzelmCl98EnkhUX+E49uKY3NTbTnYDzwOcgcZ7Vy2l6rtdWYsxVSq7jjIwRAgAfqDW9VrGvfKrEhTOMT5cSCRPP4NYNOzdNUdBd6qh+ZlLAMo2q4hSPN83fArn/hzVObhCiVK3AzDhZViueBkfpSn/qOTIP8AFntPBrLHWzbY7QvBB7KQRAlVjIBIn3qqpEatnS9Q8UEAkklRO07vbtwKrsSbmnV5AN1id24blAUQCBzn9KI+FNeb63GMb7YABCj5QpKjzSc7WyK6U6iUDnaSXUebEK0ccDdn74rFyaNUkxabwthsKu0EKYGACSPmH+L9aFtdVUXRJMgYMYLDf5cd4K/mui1NpbgdW8yHDKQVJGeCrDGBkilLdC02w+UbhJzJ3CQx8stPlkR3xjilYmmIOnfFFsi2bgZbqqrM0yHIMGQTgmd32q6/8XPdsHYksQyH+6Jgk/pxTbT/AA9pUVneypVpgtvBXAkAuFgZHP5q1NJZ01hxZSVZGeSTcLHaf7wI+VSeYzx3qtV4BRvycdqLhN2wTMmy/bTn+9xPzff71nTAy27uHUk2ebFm0fnfhVJQ4/iPHNZr7Z8aydpzafi1ZM/NxnzfT81VoLAVLo2bfNZx4BtEnc5zbLEE/QxVEDC1fjUSXA8rjzqlwYRjxbBK+vryO9KEvr4F6X0seIcvbveH8o/upu+9OtESb5C+LIW4f3ewNG3+4vzCY5zMUuU3BYu51Y/eHIsJdaNo5ts22KAGvw5bT9mv+bToN+n81rxWtypBEhmLDjjHNNOq3/Jfm8IFsmPAfYvlXliCGGflg8x2oDod6bF2HLHx7IldPbtvPIAtgBS/o3Y0y6v4my8QNV8pCw9tcyg/dquQeYJ9/WmJCz4TcbHIa20WlM2rRtjm4Z2lV9Pl+vrXTHb4ajzMzbcKCMjGSPL8w4xya53oe/w7viePPhj+3IV52vMngN6t9PSgNb1m61vwLjhN+5WAC/KXJHmVsEiAZHIM1MioujuNRqpWA0uQqlD6nH2MyMelcp1T4Wa+4a0RKqoZASZYu+4glm2CPXEg1R0bR2/EZRca4yBRMnYIJgkqQCRPEycxmsufED2L/h2txEKjs2SSJ3RM7Qd0gEntU3Q32rHl7oyLbXa10jxAdrOGUnYpaQFE4MenNGWGS0FuBiFfcNpChVjbwB7zUOkagnTlrhAKgsQGJgyFYEifLCpjIGeahq48JrgK7UDlFIJHsROwrkgnn6ihyTRSjTE3VbF67duMt2yittA371cKIxu8PHmk896L0Qd43FGKbgXU2m3Q2FCNJWBEkcx+ddNVbyrdDE7jwIPmU/3wxkz6EccVff1Cb9qtdYQAVXcfPncCRMe4j7jmhMeVfkrYWXFw3UQbM7zZUkBT5pISQR6RzQJ6lp7bDZZUgE+Zrdwd5O1VXII74ps2kuXAwT90jQpWRJjzEhWLEcgRPccVzup0DopZrxYTyoUGCeJAIHH2pptilGKC7Flm1QZpUeCfIq3EEiSCpwZzMc4prpgBb3O1wYiWuXB/hyC0fpXNdf1uqVVawt3ZGTt8RQAAOdp9JyT/AKUt6d8W37kYUQwEqs4IYkew8o71eW15I2k6ocq6Di0wyeEBHPYjFZRGn+JLm0YU+/i7f/bIit1jUfpvcvhxGwfX6k1JYFC+JVitXsniWFpcoq3q/v8AWlgerrb1LCxtZ1I9ACO/NF6fqDTtba6k5W4qspB5yRIpMlz0ozS6uTDAH3rGcUzWHI0Mk0dgptNqJ/it4IMnEknj/aK03w45Q+BeDtwUcBXgzMkn/WDNGafTd1JH6T7GmNixuYSE55iCf/VBmuKTyzvilJHLay29koL9gCRPmAIjjlf5EmqLmksudysBuJO3lV9iIDDie/MV6SdM5Tbh0PzI58u30Egz965Xq/wLbLTZY2p3EgjcoPoDIj9fpSXImDgyXw7YWzbfZctklsnMMNpC+UkQcn8/SnWnceEUJG5VtjAIO5TxB5xt/WuN/wCk6q2x8RDtEQwBHtIbE/mrVRlAGyN0NDrgNwDI74GR9KlxT9lKVejrH0oN2786yF+V2WTCGYU5GeT+KgSrIQwDbbiHzQYLOZg5jDcAcGkn/V3JO4qjnmAxtxOfXPEgx7RUF+IPDLC6pZSU86OpLQZgLumMcE988mk4uyk1R0vX7qpahYQArH2Kge/Cj14pXevhrVtSZaHEHbMm2yzD7SeR+vrSz4m1pvEFDKQsqScFW+bGBO4esbaSFytwhjwpgzwpGRnAzjj3pd+KFYTrrX72z5Zm04xattPz9w3moW0oW3cG0DzWfL4V5P4nObdwk/YGD9KG1GrUshAyLZHmRY+cAywMn5vTPeqL16Eg7F37fKDc8u2SPKxMKd3AJGD7VekZj3pQU3XJVYK3fnGxT5DwynB5y3ae8UHaRTYfats/vWjZqhZM7V+W85Imr/hm7llBLeW6SUQOBK90bnMfeB3qg3IsNvIANxs3tIChwvKWpZR7iqsDpunq3gPuF7N+2IvX87Qp5ugYt+sVLrRt+FqZ/ZeCGlrrf+YoPiskEDAkDuB2obo2wafy+AAdUseGt24shG4Qklm9jj1o7rT3DbugftByAoW1aJ+f/wAtD8+O7ds07EgLogVdPe2C0BsQRa3Ov9nj5iZEHA9Oagj2eo3ylu3JVFdr4LKSxHmDCCoAkKPU2/QzWaS6V090Hd2+ZFsn5UGFXAzP3kelcL0zqmqtbvA3JvAkhURiAZjfG6O/NRIpHp+o6WyAJbLIFgSi2irg483GefxUr+g8RSXZtogRcVQu8mDBWc5jdn64rhNF12+EvBxudrgaQ8EeVQVYnsVE/ft2Z6D4yb9mRLwZrovl7jbiwNjxPEZQSTnb5BPA71naXlmjkvQ06frdPZS7D7N+DDN4jKpYkIThTJMZPOTR3/Wkt2/EtsXG0kLdKFWiJlXfcGMMMFuxgxSzp1+1qrW5bIFqbihGWWAVyUm4Du4KkgSMnNDanU27JG6y62yDbOy5eNvIZhbaWics0TiaNLwFNK/Q/wCh9dF7z7ICMBJe6QjESYYqwUGYyyzIHemdvSWUuG6VYAhsrbLruJmQLQJBBJExOJrjgunhYiwNwubXUM0crD3BvUSAYDZEjvXRahWs6GwlwsCbjEm8qW2y5IlLwKrIOBIMRFVF2GWkOUvOUbaVO2AABdZn/wALB1nkjMdvvUNS9xLYOUaVlA++B3wikR/l79sUN8L3d1tnMEEGIiCCz9luuh45Ef6AfresVNPb4VXvd0BEQxJgrA5mTHHJmTViroF+IteAEXxAvnXeAxBgKWggFW7jt6YpE/RbSrvW0AmDggyx7S48pjnHBxxQuq+LVZlhVkHLlbYckQB5lUQI9B3pja67ZFzbcChnCw1w8H5gSChInjcDOaWrBNULLlhif7EcDhGYcD+IuCfwKynTdUUklJ2yY2akKuDGFNqQJrKq/wBCuP04DeBWC9QPi1INXr0eJoOW5VqtQaMeKIRvekZvkYUjGi7VyglephzUMpSbHej6iVPJj610fT+qK1cGl6mGj1ZB5rm5ONM6+LlcT1DSdQXGavuuDnww6+2SD7qR/KuM0HUpHNOtF1Lb3rzpcTT6PRjzJrs6LS3UdYkEf3TmPsc0v1vRbdzd4flK4IZSLbexkYPuP1rdrXIzAkCfXnPrHB+9Walmb5x4izOPKwHpA5/JrLtM2uMkczruhR8wgn1OP8rj+VINRofBMNvIgmWIkegBgbq9GsXA28lmdYkq4UlSTMBnmeOO09qR3ujl1IWWA5V9sz7FDg/SrjNrwzNwrwcKOrLdUWwY2yRMgx34weO9Zd09qQPE2SCfOu3MjggnmT2ppqfg1Z8g2n+607vtJg/1ihLvSntYEROQwiQecRiPatPypeTOxNf0xKlratcAPIWRgyZkYBqhJAO8ggZPl3EQdvInADE5jgU50ZYMeRjDKGMg4IZTRexHEXFmMb7fzD6+o+tafxkhizozKjtAJAt3oyQTtRixD8qYEcfxcDtvSXSEIUXVbdu/c3yrwQO7jz4HBgVeehlNxsMtzclxOYaHUoZQnJz+lJV6fesbd28AYyCPLI7n78HtRlgdnodXt06km8SdSZG1LVyNpGRbPlXPzDnihuoakMl7fYG3cDl7jFxuYliZ8oGCPSfak+h6+3lGQS0bWhp+Xg8jmmuqstqtLdNoHxbTkiJ8yww2qB324M8zWctX6BJim11lUQgCN74ByYEQSW54X8Uz6dprZUNG4EDDyGB74XB/FceltzJZSNvIIIP45rs+gbTo7jqGZ0BMQSMDsAZPPNRNUi4q2C3umhXbc20XX3hdoJngBAQcdvx6U803wGrqCzDacyWY8n0OPxXDW+qs10XCJI/HMxHMd69G6D1G74as3h7WyA5MCeBJOfoPWk24lwUWNOl/CtjTWmIkwSRCzBA5A/nODAqWkv2GTazLdMbCHW3t8oMHgtvzwCoxyOanpbl46NmuXNzb7xDWdvhqvCAg8qPbMjmuN097eLCMLN6b6mdpsbW3BCQhjc0g9s8VrG6JdHanoelW4bz6a1bCrhSNxfEE7F8imDHDfapdNsLcVA6htqKF2u4uFyWLgifKIFsjOZPYUr+LbpReXtEnDqfF5eeCRAI/AY1nRNabuoZPEV7K2iSjht27cVBYMAsc9uV5qv2KkH29Ddt2fDRA1zJuhrqEWxu9oZvK0xzJ5rlOr/Duu1twWktrYt2xIS66KciTcIBJMkgEiYkD1rsNV0+3YPiWrLh2JLGy20AgEguu4BlknEN9KSfD/WLd9oFw3PDVyy31hQrkAyQoImFByQY4p9E02jy7V6O747WEBuPvKwkncVxKn0wTOBE10XRPgPUPue+XtQdqQhvfUkBhtX9c8V2+qv20fxrenR71pWRdl1o2tzAICxlvfiCczPpXWTfvh2sMrWbbqCdyibhQ3AFJhv7Nczj70JCxXkjoP/DzSC0niIWfaNzHxctGTAwBNbo5+qMCf/zBmYW3uUTnBW9BH0rKrL+B0eAhqkGqsGpCvVs8RouW5V1u7QgapB6Vk0Mk1P8AWKvGoHp+tKler0apYWMVuUXab2pXa5o9bhPNQy1Ia6O+QcZFM01JpVotYAIimiuCK55rs6eOdBmn6iR/WaeaLqs1ybfWidNrI9axlx2bx5EdrauI07wGn1g4/wBatv6llWLSpxgEcfSCP9K5rTaw+s0x0+sNcsuOjqjyhFzXq7MLtsqAJkDxCfUbYDD7T9ag3TlZQUYFTwJDj/8AU5WiUZXwwB/r1qV3ROV2JcIUkEiR9e+DkDJH+9RbXk1/jIR6jo47rMd183/sbI/NLbvRTJKEf5R5vwc/iu5XQ7gQ8SOCO/27H6GhL/TfXP1/35/NQnH+hPi+HCjRtEONxHdoDH7j/WsQOmFaP8LxtP07Gur1nTnVd21ivvDL6fxcfcj6UCdIrA+XHcrkD6iSP1rpjOS89/7/AHwz8CArZ3A3bG0gzuTCz67eDRZUBCNGwFw5EwDzn5sTE9hxzV9zpJg7DPsM/lDn8Us1GjEyVIPqn/8AP/ar1FhZ0WguAQLqAsQJuHZkx3P/ADRPR+pWbgIs+UKxWNvhyecDvXL29bdX5WFwcbTz6cHP4NUanXAgKttbcGSp3KP8u3g/UGpfEmzVctDnUf8Ah1pzdNybi7mLG2CsEkyYMSB3+9UfFXwldvbP2dk2qIFtgVOeSDwfwMChOpW79xUGnus2IIFzJyPXnj1HHFNLt642la0HuhykSrRLehJGF7eVpgmolGSa7KTUk1QdptI2n6alvDMq3J2NFwMbhP7sAHdz+gpD0y6zX9MC6mXDMNRb/fnY7MCCuAV4BJ7T3o92Rel2B5cWlUq0hYYtJYLDpmfNEY5oboJ/e2AjOqi2+FK6izItk/2mG3AxiMxFa+EZrtdF/WtIxuWtspm3uGlJNoyxJE+WAd85/vUb0NZualla0wKIu112qCTxcYDzSAe5iT9KA6s83wABdKN5jbIt3BCA5TLEEjCniRnNE/DGtBFzffO437aKLybDwYTynzgyYJMcd8UvQx71y4q2iNreRP4DGwcDy43Dy4Ht71zPwlr9y3XF+0z+RVa8ht8sCyuPKxPpk5NM/i4SCwLIY8PeGbyk+cHYWVGIBOc/N7QQei6W4umdjcRz4uWuLt3WwmQdgEtJnIIMD6gD0J+rWN2p8RrL+UYu22HhkZcjbAJ4jnk5FQ+C7zPduEatyEUAG4h2qxMDcGBBJAIgN6n0qNm4Beubrd2yQCd8+Ry21JgEebK4g02+GbgusXW9auEOo84aSsE3FEFSWCshyCMjFX6A7VAYzz3+vesqIePX7KT+tZWdiPm6azdVO+sL169ni5Lt1b30PvqYaixOIQr1cj0GGqxXoshxGtq9Rtu964pHbNGWrpPeoZHaGtq/HFG2taaSW7tF2r1Sy0OF1RNG6dscTSazfphav0irrsaWb5Bpnp9RNIbep9aYae6MVjOCNuPlY9tX/SmWnvfakGnu0ws3jXJKB2QkPbWqArPHk5/r2pWHNWi/WDgdUeSiy9o33BwT5SSMgHOI42sPYjuapF9Tua8kOPl8MQQvAxHtyCJ9KPt6wwIFWQH5E/WI/wC9RbRqmpAGq6QCAQQZ4gw38v5ifeleo6XugPLEEEEEq+PXafN9pHtTy70gblcAErwGyBwcGRkxyZretv3GgMECiN29Sc/4XEbse35q48gnA5TWdMRidvMT5Tn+vrFJf2W4yztYiT5biw2PY9vcV6BqOkTkc+8g/ZufzP0pZe0ZB8wJ7ejSTOHGD9ME+laqafglx+nB3EH8JKN9yP0yPtNFafql1FMw4EZGT9yuR9xTTTdHnxCxDS58txmDY5IZuOeD6dq57q1y1bk23YMDEEEwZiNw4/NWp/SM12jTJbuSLd+7YMzBJNvcZg8+5zipLp4Je0RcdfmfTv4V3dEGRJDZ/NVbDAZ0mQDIBUkEYO5cHHfNRXSKlwtafa3Enyk+vm4P3rSLom2+gm0jm4brzccCSblsrdSfIWZlBHGAYPY9qd9D+LLdjajeNtd93iwt9GBAAQuuQAR29+OKUW+tXExcXBEE8SP5EfYUu1IdnZ9PqNhY/wBncA8PiIXsBjtRKmukVH9s6frfXbd0M9p96lhtfTsGuhQBIe0wWACG5JmRB7Uw0muVdIiZY3VLBioUNuYjK9jA/JFecal2U/8A3OlIz/a6cxnicfU811PSeoPeZNLaugTY8RV1QXY0AJsW+H3bt8kiCZ9BIqEinXplGn0gtG6SbtneQsOwuKCS5DKOMgE5U8Cn/wAH2WAhvAfzM5cKFckyqMgXH8MGQPvSe/or2mJt3Q+mYtu8rLqQUxDKkghSVP8ADjze1dV0NAFSfDLBAJC7bmTuII7L3gU5UHZ0KXQAAayue13XERyrPakRO7du4HIAgfSsqCsM+ft1RL1omtAV6h5KRahqc1Ur1IGglosDVNWqqakDRZDQRbaibVyKBVqItGkZtBi3KuS9QQuVYj0iUqGlm/Rlu/Sa3doq1eqSvQ2XUUbptbHekgvVZbvwaAR1ul1vqRmmtrUe9cXY1dONJ1D1rGUbN4So6e3qfvV41APNJ7Oq9KJS4awcDoUxvb1P2+tE6fU57Uj3mI/7/ar9PfjvWbgbRmdRYvzUlWD9f67Uu0+okD/SiV1APeueUTqjIO8Men4qi9otwiqVudxP2omw/qazo0sUazpflg5Hvkj6GuU6R0hU8Q7dwaQQ6qZjngcZP1r0doIpdqenA/KI+n/FWpMTSZxKaXcXCNsAIUW3BKCAJhuQDyIx7Up6ppURv31trJYwHEtab/MMfnPtXW2OgtbBklmLMSSSeT2mqnsuuP4TMqcg+xU4itE36ZLOGbp7gE2nDr/hII+68A/il95BPmBQ5+Xg/VT/AL/an/V+lrb23LKtbvTEr/ZPODuUCEP2ig/iDQ6sbCbaMk+e5bhgRj5h2jORFark/wCkZNAnS22t5mJWGnwzkHsSjKcfRaJ6zdtSgY27oIO0oWDpBghgwUqTE4MH3qDdKV82nBjt/EB9DBH5oTUsyHa43DMbxkj68/bNbKSfgVNA1/Q7h+5vMD6XCXEZxtbIGewp78Pa7UB/OwK242jLlzwqhTkZIkzgTSK3oxcaEJBPCtBXGcNx/KhTrdTYcEgOh4I80enJn7iabp+RqbR6AenWySWncxLNBMbmO5omcSTWVytr4qMCRH+esqMsdr6edTWwKiKkK9A88kKsFVAVOaVkMlurc1AGp0iSSmiUuULUleghoNDVMNQytVyGgyZcDVy3KoBqQNIpBqXquS7QCvVyXKRQelyibOqpcr1ajVLGdFo+o080l8N9a4i1e96ZabXkVLRSZ2ykRWgKU6DrQbBwaZpfByKnJalQXZaPpTbTPI5pOL08TRWlvkd6x5OM6eLl9DlMVNF9DQtvUCrrXPPNcbO1dhGyrN2MUPuzn81JHIP9TUGhPd2NU39KrA0RPtUWHpQBzmu6ZzjH0xSogq2HKH1HE+69xXZXWBpL1fpC3EYcSCPzWkZ/SXH4cxc6JbvRKgMo3LdRiGLTklCJ470i6/Yv6dD4my9bONzDzLOMjBIPEia6denMg2iYHbkfWCIFD9Usi4UJkMkwZJI9RyCQY9z7VpaJyebXOqLteBDxAAbcmcnzHzAx2alNnqbEQZGQIyQZ4/lTL4hsbdZcbgMxkrJP4OR9CO3ApdfUNwCZkTEGRMYjPNbP9mISmrkA7ufrWUsS2Y5b9f8ASsqcodgoNTBrKyvROJkt1a3VlZQKiYFSArdZQZs3FSVKyspEsuUVaprKygyZYKmK3WUCNirErKykUXKatRqysqS6LENXB6yspDCLV8jNO9D1UiP+ayspFof6TWzTC3dBGOaysofgaXYTZ1NMLWoxNZWVxciR38TYRvnkVO2Ccf161lZXMzqRcpNQ1DkCsrKSBiwaliTjj+Vb3n7H+vvW6ynJUVHtGn00jil2o0E9qysqLLo4r4g+BmdmuW3J3ZNsxBOPlbtxXLj4QuFlUsFDEHJyCDxAwT9PzWqyumHI2uznnBJ9BX/0I38aKzdyLjAH3iMVqsrK6LMT/9k="/>
          <p:cNvSpPr>
            <a:spLocks noChangeAspect="1" noChangeArrowheads="1"/>
          </p:cNvSpPr>
          <p:nvPr/>
        </p:nvSpPr>
        <p:spPr bwMode="auto">
          <a:xfrm>
            <a:off x="215900" y="-15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3320" y="2589292"/>
            <a:ext cx="1853650"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9" descr="data:image/jpeg;base64,/9j/4AAQSkZJRgABAQAAAQABAAD/2wCEAAkGBxQSERQUExQVFRIXFBgWGBQUGBUUFxQVFxQWFxQVFxgaHCggGBwlHRQUITEhJSkrLi4xFx8zODMsNygtLysBCgoKDg0OGhAQGywkHyQsLC8sLSwsLCwvLCwsLCwsLCwtLCwsLCwtLCwsLCwsLCwsLCwsLCwsLCwsLCwsLCwsLP/AABEIAL8BCAMBEQACEQEDEQH/xAAcAAEAAQUBAQAAAAAAAAAAAAAABQIDBAYHAQj/xABCEAABAwIEAwUFBQYFAwUAAAABAAIDBBEFEiExBkFREyJhcYEHMkJSkRQjYnKhM0OCscHwFVOSotEkk+EWFyVjc//EABoBAQADAQEBAAAAAAAAAAAAAAABAgMEBQb/xAA0EQACAgECAwUHAwQDAQAAAAAAAQIDEQQhEjFREzJBYaEFInGBkbHwFMHRQmKS4SMz8VL/2gAMAwEAAhEDEQA/AO3oAgCAIAgCAIAgCAIAgCAIAgCAIAgCAIAgCAIAgCAIAgCAIAgCAIAgCAIAgCAIAgCAIAgCAIAUBp3EPtOw2jJa+oEkg+CAdqR4Ejug+BKYBrH/AL9UN/2FVl62iv8ATtEBsuBe1HDKohragRvOzJwYrk7AOPdJ8LoDcmm+o2QHqAIAgCAIAgCAIAgCAIAgCAIAgCAIAgCAIAgCAIAgCAIAgNX4745p8LiDpe/K4fdwNIzP8Sfhb1cfS50QHzrxf7Rq7ECWySdnCf3EV2Mt0dzk/iNvAIDUEAQBAb77OvaXUYc9rHudLRk2dE43MY+aIn3SPl2PhugPp6iq2TRsljcHRvaHtcNnNcLgj0KAvIAgCAIAgCAIAgCAIAgCAIAgCAIAgCAIAgCAIAgCAIDxxsgPjvivFpK2umllcS58rgAdmMDiGMA5ACwUgxKnBZmNLsjiBuQDYdNeaYIyR5bZQSeIAgCA+nvYRWOkwiMOJPZySMF9e7mzAemYj0QHQ0AQBAEAQBAEAQBAEAQBAEAQBAEAQBAEAQBAEAQBAEB44XCA+QeNsGdS1co1y53EHp3irPZkHTuCeIqaopmCQtErGhr2mwufmHUFWTyQYfFsGG5HEiPNY7WDvTmmwOPzkZjba+g6BUZY9pqd0jg1jS5x5AXKgGccOynISHSnQtbqI/zEaF3gNlOCD6Y9kFD2OHNb+In9AkgmbsoJCAIAgCAIAgCAIAgCAIAgCAIAgCAIAgCAIAgCAIAgCA4H7VaIfaZLjTMStOaK+JyupoLHTRVwTkxX05UEnjYCgM2nDrFuYhp3De6CPG26kEzgsLQ4aDQqUiGz6R9n4/6Nv5if0CiXMRNkVSQgCAIAgCAIAgCAIAgCAIAgCAIAgCAIAgCAIAgCAIAgOM+1yG1Q49QD+i0XIr4nJ6kKCTBkCgFu6gkvQqSCZwkd8KyIPo/gIf8ARM8Sf6D+hVZcyUbEqkhAEAQBAEAQBAEAQBAEAQBAEAQBAEAQBAEAQBAEAQBAaH7U+HH1EPbRNLnsFnMGpLfmA5kXOnTyVovwKtHz7UlSDDkUFiyoBep0BtvBeBy1tQIoRtYvf8MTD8Tj42NhufQkWTwRg+lcOo2wxMiZ7rGho6m3M+J39VQkyEAQBAEAQBAEAQBAEAQBAEAQBAEAQBAEAQBAEAQBAEAQBAc/9oXAFLUgzZTFL8UkVhc8i5uzv5+KstyD53xWmdBK+N5a4tNrs2P128ioyaOG2TB+0jof0TJQ9FWTo0a/UlRklY8T6x9n/DbaChiisO1LQ+Z25dM5oz68wPdHg0IQybr6+OBhkme2ONu73kNA9Tz8EJUXJ4W5yji32ygXjoGZjt28os3zZHufN1vIrKVnQ9CrQvnZ9CxwP7XnAiLENQdqlrQCP/1YNx+Jo9NykbPBk36FpcVf0Ox087ZGhzHBzHAEOaQWuB2II0IWp5rTXMuIAgCAIAgCAIAgCAIAgCAIAgCAIAgCAIAgCAIAgCAx8QhzxPb1aR620UrmQz5H4v7tXN4uv9QL/rdRLmbRlmJBsjuVMUZtktwrC019IHkBhqoQ4usAG9q3MSTpa11MlghPOx3bi32wQxXjo29vJqO0dcRNPhzk9LDxKxlZ0O6nQylvPZepx3H+IqmtfnqJXSHkNmM8GtGjf7usm2+Z6VdUal7pE5kL5PMyFcm2cE8e1GHOAae0pye9A46a7uYfgd+h5g8rKTRz3aeFu/J9T6C4W4pp8Qi7SB9yLZ43WEkZPJ7frqLg20K2TT5HlWVSreJE2pMwgCAIAgCAIAgCAIAgCAIAgCAIAgCAIAgCAIAgPHmwJ8EB8f8AG771khH96lTLmE9jBpm90KUQy3OyxB8QfRTPeJeqXDNPzRlkriPoWykuUlHItlykychdSE2VAqC6Zm4Tik1NK2WB7o5W7ObvbmCNiOoOhTluRJKfutZPor2dcbOr2ZZojHOG3uP2coFruZzB1FwfQnW20ZZPM1OllTv4G6qxyhAEAQBAEAQBAEAQBAEAQBAEAQBAEAQBAEAQGn8WcbU0TZYGStfU9m45Wd7JawdmI0B1238Ei1nBaVclHia2PmDH5g+Unn19dFaXMqeMdsgLtRAXCw31/wCQp8CCzFLdoXM1uevVbmCyC5RgnjPMyEcRUChPEZ+G4XJNctFmjdx0A8yoZvXW57+BLwtigHcAkk+dwOQeQOrj4okdShwr3dvubh7Jax78VjL3FxMUrddgModYAaN90bLSK3OLXr/h+aO9LQ8QIAgCAIAgCAIAgCAIAgCAIAgCAIAgCAIDWuK+OKTDwRLJmltpDHZ0h6XGzB4ut6qrmkbVaednJbdTinFvtOrK27GH7PAfgiJzOH45NCfIWHUFZSm2elTpIw3e7NHDi3VpsbHUeWqiLwza2pODRGSPubnddGcnhOLRU3MdlJBkunyN3u7kOinJGDFY5ZM6q5YRWCowacRmYfh8kzg2NpcT0VW0dFdU58uRPxYTDT6ykTSj90w91vg9+w8hdRlHXDTOO/3KKrEpJT3iLa2Y0Wbc7m3M+KsbVx4XkxrqS7Zvfseb/wDJMPSGU/oB/VTHmcXtB/8AB80d7aVo0eGVKAEAQBAEAQBAEAQBAEAQBAEAQBAEBDcR8UUtCzNUShptdrB3pH/lYNT57eKhyS5mtVM7O6vmcb4u9rNTU3jpQaeI6ZgbzOH5h7n8OvisZWN7I9SnQRjvLd+hzpziSSSSSbknUk8zdZneopFJCE4yeEJkq4swqimPJbRmeVqNLLOYmL2LuivxI4uxn0PRCeaORaNEvEvw05cbAXVHJHRXRKeyX8Gw0mAMiAdUutpcRM1kd0uNmDxKq2z0atJCO73MybFyGdnE0RR8ww3c787+foo4TqyokPI8ny6clokijbZUxyMlF5qgnCOiex1tqqV2tmwW30u6RuW4tqbNfrfTXrpNfeOD2k8VJeZ2aCoutjxDLa66hgqUEhAEAQBAEAQBAEAQBAEAQBCCPxrGoKSPtKiVsbPxHVx6NaNXHwAUNpczSuqdjxFZOR8We2CSS7KFvZM27aQAyH8rdQ3zNz5LGVr8D1aPZ0VvZv5eBy+qqHyPc+Rznvcbl7yXOJ8SdSsz01FRWEjHJQrkXQZPC5MEOWAHpghTfiVFl1OCzjlFox35XTkYutt4SJGjwQkB8hDGX3dpfwa3dylNslaeK725ICtbE3LC0NP+a7V58hs0KUjXH06EVJLe++u55nzKvggs5lJHielCSpg1UMlI2bB+GJJLOkvGzp8Z8h8PmfoVKg2cd+uhDaPvP88TpfDFKyFuSJgaObty49XOOpP8uVlqopcjx7rp2yzN5NxpSpMSUhepYMgFUAc4AXJAA5nQBCeRA1/GVHEcvbCR+wZDeVxPTu3F/Mrpho7pb8OF1e33Oeeqqj45+G5GVfFVSReOmbTsO0tfI2Af9u+b6Faw0tefell9IrPryMZ6izHuxx5yeDMwdlTKBIa+J7b6tp443M8W5yST+hVbXVD3eza+LeS1asn73aZ+CWCQgxIskbFOWtkf7jgbNltva/xdR4jdYOtSXFDkufkaxtcZcM+fh0ZLLI3CAIAgCAIAgMDHKoxQSPaQHAWbf5ibNsOZ12VZPCbLQWZJHznxzRzioMk8jpQ8917iTYbhnRtr6AWC5eJvmfQ6aUHHETWVJ1ZKCmDN7nhQqeWUlcbnpCgswAmSUtyQw/DnyHQaDckhoHmShpwpd4kA+GIfdjtJP8xw7jT+Fvxf3qVKQ3+CMSomc85nuLndTy8uiukRgw5CrIqWSFJGBZQ2MElhODyznuizPndo30+Y+A/REnIxu1MKlubxgnDscVsozyfORr/CNm/z8VrGCR5F+rnbtyXQ26hwjm/6D+qscpPU1Ja1ghBdq8Tgpx99NHH4PcA4+Tdz6Ba11Tn3U2UlOMebMeDirtW3pKeep00cAIYz/HIQf9q1em4drJJer9DB6jPci36EdjXEFS14jlqaeiLrWaxjqmaxdYE6ZGg2Ot+vRb1aetxcoxc8ePdX55GNl008Sko5+bNWxnFI2SuiljqamVj7H7XMWtDxsWwxaZTuO9qCOq7qKZyipRain/8AK+7Zx3XQjLhknJ+b2+iNj4OjrHvOanbBTOaWFsUYpnNuP2jXaSZgbC9zuTuFx6vsFH3ZZl8c/Lob6V3ylvHEfhg1PHMDNPVhlTI4sLtZvfeYydH2J8ddeTrXsvQo1Csqcqlv05b/ACOC6lwu4bXt1JnGcBnwvLUUsznwm1zppe1s4Hdex2gvpuPArnp1Fer/AOO2OH+fRo6LdPPS4sqe356G2UtRHi9EfglB5amGYDuuHMg39QSN158oz0d/VfdHcpQ1dPn9n1LvBmNvkD6ao0q4O66/7xo0Eg67i553B5qurojHFlfdl6PoW0tzea7O8vU2hch2BAEAQBAEBE8UU+emd+FzH/6XC/6XVZcmWg8SNCxShZLG6N7QRt/NcaO6E3B5Ry7iThx9N3t4ySPFuugPW4tr6eduXM9WjUK1eZAEKxq0UkIVaCggyqege9waGm55WN9efgPNC8Y53eyJJlHFFbN95JzYLhoP4nc/IJjqaR/tWPMVNU54s490bMb3WD05+ZV8ENmM8qUQY0pVirfUtAoQi9SUj5XZY2lzug5DqTsB4lOfIpZZCveTNvwnhRjbOms93yD3B583fy8Crxr6nlX+0HLavbz8Tc6HCHOFyMrQOmw8uQWq6I85vxZcl4hoaYhhma+QmwjhBme49O5cA+BIW8NNbNZS26vYo5pGRHildMB9moDG07S1zuyHh9027z6FadjTDvz+Uf5I4pPkiG4rqpqfK2rrZXyPGYU1CG0zQ25F3zEFxaSCLWJNiurS1xs3rgsLxlv6dTnvt4O8/kR3D/EtBG4h1CGE3+/DxUyscfjAmZa43/oV03aW+Xdnny5J/Q546mtc448yZh4nqaKVskkhq6WX3ZQSGyMF75WnSKRvNmmxv1GP6aq6HClwyXNfnh5le3sqnxZ4ov8APkZntMhjqqaCthIewExuI+V2rc3MFrgRbq9U9nOVVsqZrf8AdfyTrkrK1bFljHsN+24fBXM1mjjyTW3eI+65/mCCfynwCvRb2F8qJd1vb5/yUur7amNsea5/IpwHEcRr7sZU5QxgBPcadbjMSO+46bjnZWvr0um3lHOfzHQyqs1Op92MjZ8c4WlqKFrJpGyVUVzHIARmvb7txJ1uABfqGnkb8NOrjVc5QTUXzX7/ACO23SuylRm8yXJ/sazwxxfHDTSUtYx7mNBY1trnLqHQuBItbl025Bdup0Up2K2nx/M/PxOTT6xQrddv55Fj2VTvbWFguWuidnHIBti1x9dP4ir+1Ip0pvnkz9myauaXLB0PFaOP7TDMLCcXbvYuZYjXrqbeq8mqcuzlDw/c9W6EFZGX9X3ROhcx1BAEAQBAEBRNGHNLXC4IsR4FAc67AuL2kFpBIdfn3nag8+flZcvB7x1uSSyUVVM2VjmPFwdCP/CvJZKwm4vKOW8U8MOpnF0d3RfUs8+o8VnjB7NGqjNb8zXGxlxsNUOnGeRLQYc2KxlIufgFjJ9Ph873TBKaXLcrfO4gtFmMPwjd3i525VksFs+PiWCbDRSkRlmK+RXwVeSlzygwygAkgczoBzJ6AKMkbLdk5RcPBoD6p7YY/lc4NcfAk6N8tT4BawqlI8zUe0Ixyq9yaocXgH3VJDLOR8NPG5wv1c4/z1XVHTtc8JeZ5M7ZTeZbmZLiFRH+0fR0PUSP+1VAHItijBH+oBdMNPB+Dl6L1MXPHN4KsMdh9VI1lZV1dQSRbt709MTyIYw9zzcQFtOu+uOYQS+G79TNW1t4bMLF6+rpKh9KzsaQB2W9NGIQ5jrZZHSG8lrEEnNpr0XTTVVZBWPMvjv8scjnttlGXCtjNxjBq/DOyqDUlxc62ZkkjxmsXBrw8d9pAOpvt5XimyjU5hw+nh8uRW1WVJSbPOOXmqbTVoFmzQ9m4a2ZNE94eB4G9x4Aq+ij2TnT4p5+TMdVLjUbOp0+nw6lxKgj7jQwxgNyhodA8CxDbbFpFrbG3MFeO526e55e6f1PQUK7ql5/c1HCMIFJKaOqLZKaodlI7wyzZsscjdO67Ruv4m66a+hba7Y9tXtKP2PPrXZT7Gzuv7mJieCVOHmaEB01HMw3IGmgu155MlYQD0cB/p0ruq1KjPuzj+fNP0KW1z0+Y84MnPZHVkCemfvcStB8bMkH6M+pXP7UhvGxfD+Db2ZZlSg/zqe4xw3JRzdpQiS781gxocGA/DrezRr/ALfRTqYXQ4b2tupnqNLZVZxUJ79Pz7kFXUU5e19bWRQuYQ4B0hmmY4bObGy9jfxC6Y2VYxTW2ntywn82ZOqzPFbYk1839ESdVSxVc3axUVRUPc1oc9x+yU8jgLGQa310uM3L1OEJzphwSsUV/k/gdE4RtlxKDl8dkTmHcP1oFhJT0UZ3ZSx5nu6Znu1v4glc1mooznDm/wC5/sjohRdjGVFf2r92TeD8NxQOMhdJLMbXlmdndpe1tLDc+Oq57dTKxcOEl0RtVpYVvi5vqyaXOdIQBAEAQBAEBqPEhEEgc7SOR9g/k2Qi+V3S9nG+3VZz2Z00VytT4ea3x5f6I6WPVVKmDW0okaQeYUYLJ4OXYhTGnkMbBlPOQm7zqQbcm7clU9qizigsmLkA13PMnmiOgpeVJbBiyFWRODHemQ1jkZMFDK5uZrLt+d5EbLdc7iB9LrSFbmzjv1tdW3N9P9k1w9w/JLcx1LAL5XfZgHuGg7vamxb6aLq4YV+GX5niX6mdzfFy6FrHaAUUxaadkj7AiWpe+fO0/Fk7rdwRrfULv09Pax4s/JI8+y1QeCVZi2K0bY5ZG5adxGVhjgETgRcNtGAWXGo1B056rWOn01uYxe/zyVlbOCyyriSijc6LEIW5YKgkvaRfsalv7Rhta99XA8+8ei20rcc0y5x5eaOfUPKU4+JM8TV+HvpIuwa1s5y3Y0OPZgNdma5z9wCSB53VNNVqI2tT5GV86pQTjs/EuVWEPrcIiqrEzU+dhdzlp2OP1yX/ANr+ZUQtjRqnX4PHyf8Av+DSUHZQp+K+xC4ThNRXte1svaPgYCyGR7rmPa0V+6LWaLabhdVltemksxwnza6nNCE708PdeBsGC41E6n/w+uh7GIaNlaHNMUlyQ54dezsziS7bUgixNuW3TzjP9RTLL6dfgaV6iDj2Nqx+wpmYhhD3Bje0gdrmDTJC/Tuv7pux1rcx62BRvT6yK4nhrzwQu30zfCsos0UNZX1TZZGuZHnY98jgY4mNYQTbNoTZoA3O1+qvOVFFThHd4wlzZlCu261TkseiOiYlxhRC8eczvP7uAGUnyI0v6rya9Jc/eax5vY9WeqqXu835bkRSQ1TpTLTUYhc6/wB/VvdmIcdfum+6TYcunRdE3Uo8Nk8+UV+5zVwsy5Vw4c+Mn+xJf+lp5tautleP8uECBn5TbVw+ix/Vwh/1Vpeb3f8ABv8Appz/AOybfktiUwvhmlp7dlAwEfE4Z3f6nXKxs1VtnekzavT1V91Il7LA2CAIAgCAIAgCAIAgMPFsPZUROjkaHNPI8jyIPI+KNJ7M0qtnVJTg8NHO5S+jkEUxLob2jlO7fwv/AL08tG4NOGz5HqOENXHtK1ia5x6+aM6oFtR/zfxCk89I55xvHaZjhs5p/Qj/AJVT09I/cNcBQ7IvLKZm9ETOnCFJRvldlY0k6X5AeZOgUpNvCKWXQqjmTwSPB1HFPnc5t3sflyO1sLXDi3mScw1+VdUqODGTw7/aUrMxhsvVk/xngrnUL5HDSNzHeOrgz6d9dOk3tUep5VzfDk1nhiWehEdXGA6B73RPbc2cW6mN/wArspzNPnv3gvUlTC1up8/z8Zy9o44l4HR+MMNjxLDm1VP3nRXfb4sth2sbhyc3R38Jt72vHpZS093Zz2T/ABMvalZDij4Gr4PWVdZDHQNb2kTLOs1vfLGuu0OcXWytLmgbctV6E6qqJu97P0OHtrbY9nE6bhvA7G0EtK/94c9/kkytDXDU2ILAd+o2Xk2ayTuVq8Dvr02KnCT5micE0MMdc6CsiYXXMYDybNkDtNNnAm31HK69TVznKhTqf/h5mnUY3cFqydpiga1oa0Na0CwaAA0DoANLL59yzuz3Ektkc1bw3JQV7po3RR03vNfK9rG2d70PzaajY6W57et+qjfQoSTcvJZ+Z5TonTdxxaS8/sZvEGI0Va4CKGeqkBIJp2loP4ZHuGg0Go18bE3zorvoXvSUV5v9i90qb2sRcsdFj1MzDKDEezbFE2GggAs0FzqmVvq4ltvDRZ2T0/FxSzN/4o1hC9rCxFfVmbFwPE85qqWeqd/9ryGA/hY3YeFys3rZpYrSj8Fv9S60kX325fF/sbBh+HRQNyxRsjHRjQ2/nbdcsrJzeZNv4nTGEYLEVgylUsEAQBAEAQBAEAQBAEAQBAEBgYthbJ2FrwDcJs9mWhZKEuKLwzQJoJKF+SW7qYmzX2uY77A/h/sdFg4uD8j11wa2OY7WLmvB/wCzW/aHAMsTxYi5FwdNRe/+1V8dhov6oyNGALiA25JNgACSfIDdSdraW72RsGG8OE2dMbD5Adf4jy8h9VpGvqcl3tDh92vn18PobXh2FEgNY0NYOgsP/K1SxyPKssc5cUnlmE/Bv8Pr2VOn2afuTX0yucffA8CA8npnXfWldU4/1LkcU59nPfkzfsbwjtaSoitq6GQD82Ulv6gLlplw2Rl5o0sWYM49geMPipZqURMlZOQbPDjlda12hpBzaMIN9C0L6O7TKVitzjB5EdRJRcMZyTfCktZh0gkMEvYvtnje1zQ9tyARmtZw5efQrHUQp1McKSyuTK13W0yy08Mm8Ew8QYi2Sla99PIC+MxsLgGONnRPt7mUhzTfazfMYW2cencLdpLZ5+5aEXG9Try4vodLr8XggbmllYwW2ce96N3J8l49dNljxFNnq2XVw3k0jQ8VbT11R20FFUVLi0DMSaaB1rgOL9CXAWG40AXp19pRDgnYo+rOCfZ3T4owb9ET/wDh2JT/ALWpjpmfJTtL326GR2x8QSuXtNNX3YuT89l9EdPZ6ifekl5L+WXqLgakY7PI11RLzkqHGUn0Pd/RVnrrmsR91dFsTHSVrd7vz3Njiia0BrQGtGwaAAPIDZcjbfM6UkuRWhIQBAEAQBAEAQBAEAQBAEAQBAEAQBAY9ZRslaWvAIItYi6eTJjJxfEnhnPOLODC6MRsPcBuCe8WjNew6i1xrqPFZOnfKO6vWtScpbtkJh+BNi7rGd7m46uPmengNFoo4M7b5Wd5mxUGCbF2p6clc52zYKahtyQoeY9w62rppIXaFwu13yvHuny5HwJW1FvZTU/zBldX2kHExuEMVLY209W10c8QDMzwcsrR3WuD9i7Sx11tcXutdTTvx17xfoYUX7cFm0jVMBw6HDartn1DD77WQQtfM97HGzASLBp0aee1l3XTnqaeGMOmW3jkcdarot4pSWei3N2ixaaosWUT2tvo+pLY7ba5NXa+C8901185/wCO52dtZZ3a9v7nj03LL+Gp5j99VPZHygpgImjqC+13D0UrUwj3IZfWW5H6acu/PbotiSw/hmlhN2xNLr3zyXkfc7nM+9tht0WU9TbPZv6bG1elqhuo7ktZYG56gCAIAgCAIAgCAIAgCAIAgCAIAgCAIAgCAIAgKZGAix2QGA7CW3uApBcZQgKcgvsgAUZBdDVAPHxg7gHzF1KeCMFLIGg3DQD1AF/r6lG2+YUUuRcVcEhSAgCAIAgCAIAgCAIAgCAIAgCAIAgCAIAgCAIAgCAIAgCAIAgCAIAgCAIAgCAIAgCAIAgCAIAgCAIAgCAIAgCA/9k="/>
          <p:cNvSpPr>
            <a:spLocks noChangeAspect="1" noChangeArrowheads="1"/>
          </p:cNvSpPr>
          <p:nvPr/>
        </p:nvSpPr>
        <p:spPr bwMode="auto">
          <a:xfrm>
            <a:off x="368300" y="15081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5" descr="data:image/jpeg;base64,/9j/4AAQSkZJRgABAQAAAQABAAD/2wCEAAkGBxQTEhUUExMVFRQXFyAaGBgYGSEbIBseHyAfISAgIhggHSkgHh8mHCAcIjEiJSstLy4uGh80ODMsNygtLisBCgoKDg0OGxAQGywmICU1LCw0LDQsMjI0NDQvMCw0Mi8sNyw0LCwvLywsLCwsLC8sNCwsLCwsLCwsLCwsLCwsLP/AABEIAKkBKgMBEQACEQEDEQH/xAAcAAADAQEBAQEBAAAAAAAAAAAABgcFBAgDAgH/xABCEAACAgAEBAQEAwYFAQcFAAABAgMRAAQSIQUGEzEHIkFRMmFxgRQjkUJSYnKSoSQzgqKxFTRDU8LR0vAXY3Sywf/EABoBAQADAQEBAAAAAAAAAAAAAAADBAUCBgH/xAA3EQABAwIEAwcEAQUAAQUAAAABAAIRAyEEEjFBBVFhE3GBkaGx8CIywdHhFCMzQvEVJFJigpL/2gAMAwEAAhEDEQA/ALjgiMERgiMERgiMERgiMERgiMERgiMERgiMERgiMERgiMERgiMERgiMERgiMERgiMERgi+OazccS6pHRFHq7BR+px8JA1XTWOeYaJKV+N+I2Ry2xkaVqBCxLdg9jqNIRW+xxE6uxqv0OF4iroIHX5KTeKeMjkH8Pl1U3sZCW299K1R+Vn/+YhdiuQWlS4EJ/uO8kp8c57z04UNmSq1ZWK46O+xIALbfMjt64hdWed1o0OHYenP0ed/nus3LZLNyRM6F2RrLgSWaWyWZNVhRXxMKut8cgOIlTOqUGPDSII6c9h16BfDIcczMNdLMTJ8ldgP6bo4+B7hoV3Uw1F/3tB8FWOSees5JM8GciRRFGXlkYGJkUVuykUSbG3l2s74t0qziYcF57G8OoMYH0XTJgDWe74VRslnI5UDxOroezKbGLIINwsV7HMOVwgr74+rlGCIwRGCIwRGCIwRGCIwRGCIwRGCIwRGCIwRGCIwRGCIwRGCIwRGCIwRGCIwRGCL+OwAskAD1OCASlzinPeQgsPmUZv3Y/wAw37eWwPvWI3VmDdXaXD8TU0YfG3ulbiPi/DpX8PExYtTdXyhBtTUurUPkDe2ITiRsr9PglSTnNum/S8JK414m56dQodYQLswgqWv+IkkUPYj/AIqF2IeVqUeEYemZInvWJxN9TiWd1m6yBgUkLNF5gSCrEkMAGGljXmsE1iN2sndWqQhuWmIy8xE26e45L+52ATtCmVWaVxEA1ku1i9gKFKFAoAbWRZ7kRmgNSm40g51UgCe7580TNlfDviZVsvohWJmDFmKGyBsQ2kyjb0FevviUUKmiov4phJFSTOkX/wCJk4Z4NRCjmMy7H1EahR/U2qx9hiVuFG5VGrx15/xtA77/AKTvwrlPK5eB8vHH+XJ8YJJL2K3N3VenbE7abWiAsurjK1WoKjjcaJc4h4VZU22XZ8u/p2kUEEEGntgbA3DD198RHDt2srtPjFbSoA4eXtb0S/m+FTcOEkspYllYvMp1h6CqhPUlDCXUzm19DsO9cFpp3KtNrMxZDW9LaRudBpAGvil/ljm2bh7q2qSTLzSFnWSPSTVBnVrIvWWBAO+gXV7RMqFncVdxWCZigRADmi0HyB8PeyvOWzCyIrowZGAZSOxB3B/TF8GbrybmlpLTqF9cfVyjBEYIjBEYIjBEYIjBEYIjBEYIjBEYIjBEYIjBEYIjBEYIjBEYIjBFyz8RiRlRpFDM2kC9ya1VX8ov6Y+SF22m9wJA0SfnvE/Lo8sSw5h5I720AAle+4JI2s2RVA4hOIaDEFaTOE1XNDy5oB6pSz/iNn8wY1yojiaQEgeRiACe7u2nsD8Sr97BxCa73fatCnwvDUpNWTHf7D8EpL4zx3N5rUJ5WlVDZ7aV3qxppe5q/W8Que52q1KOGoUYyCJ+brjzrS9V9SGN28pQAjbbajZrYY5MypaYp5BBkDdM/LHK+bdgRw4OtAEzgoD3N+Y3d6d19FqtziVlN3/tWfisXQAjtYPS/t+UzcK8Hf8ALafMURu6xjVe+wDECtvcHfErcLzKpVeOahje6fn6Tfwfw7yEAH5IlYEnVN5yftWnb6YmbQY3ZZ1bieJqn7o6C38plyuVSMaY0VF9lUKP0GJAANFRc9zjLjK+2Pq5RgiMERgizuYODx5vLyQSDyuNj6qfRh8wccvaHCCpsPXdRqCo3ZRTxHybRtloZT+asTNJKb0szbkKAO1g7gC2Y36nFKsIgFen4a8OD3s0kQN/H5oFQPBviXUyHTLamiYit9lYkqCe372w7CsWMO6WQsjjNLJiMwGqfMTrJRgiMERgiMERgiMERgiMERgiMERgiMERgiMERgiMERgi/EkqqLZgB7k1gvoBOiS+NeKOSgsIXnN1+WPLY/jNA/VbxA7EMC06PCMRU1gd/wCv2lHP+MU7UIMvGpJ/btz8uxXf7friE4o7BaNPgbB/kcfC37XLzJzDxRkmmdpcooKL0NJWkfUNQcgH4lA2383oBj499SCdF3hsNgw5rAA7W/URaO4pCWHUuppBu1EWSxJvfT6/W/2h86rwtcugwB+vn6TFwjlTiDwBoEJSVihS6rv5mDbKKsau9Ma74lbTeRZU62NwrXw83F5/HXuTnlvCQ0VMiBWUbsC7K1MCV0lABuDRvdRe2Jhhllu41eY/FuuvwpkyfhnkVVBJH1SgIs+XUSbshKv2FnYYlFBm6pP4riCTlMT83TekCiqUWBQNbge1+2JoWcXEr6YL4jBEYIuEcYgKyssqOIgTJoYMVoE7gbjYH9Mc5gpexqAgEETop5nvGWEX0ctI/sXYJ/YBsVzihsFs0+BVD97wO6/6SdxfxNz8wZVkEKsdhGKIHtr7/f5enbELsQ8rSo8Iw1OCRJ6r78P5udIWzD5uQzhiIYN3C/NmcsdB1NYuzpXfYV9FWBM35LipgQ54ptYMu7tPaL2HqqZ4bc2nPwN1K68Rp6FAg/C1el0R9RizRqZxfVYfEsF/TVPp+06fpN+JlnKN+L3CJTm2lVFkVsuO5NrpeiVAI7Wt9x5+2KeIac0r0nCK7BSyEwZ/G/r5Lj8GuYGizP4Vt45rK/wuFvv7Mq1XuF+eOcM+HZVNxnDB9LtRqPb+JVwxeXlUYIjBEYIjBEYIjBEYIjBEYIjBEYIjBEYIvlmMwkY1O6oPdiAP1OPhMLprS4wBKwsxzzkFLD8SjMoJKpbnYEmqFGgD+mODVZzVpvD8QY+giedlnjnrVlGza5dxHeiJX+OaQ7Kqqt+Un9qz2NDHPa/TmhTf+PisKRcJ1MaAbzPzqp7xznDicsJmM0eXjb8sRxsodj2Yhd5B87IrFd1WoRMwtihgcIx+TKXHWTp+ki5vOPKQZHZyNhqYtQ70LJ2vFcknVa7KbWCGgBd3DIszNH0IY5JUL6yqqWAbTpvt5TR73vt7DHTQ4iAoarqNN3aPIBiNdk88j+GMpl156ECLSaQvuWsVYX9mr2semJ6WHMy4LKx3F2ZMtB1+cftOR8O4pZpJc5K+YL/CllFjHoFAa6A2G/v6nE/YgmXXWYOJvYwMogNjfUnvW3wTlPJ5Q6oIFVv3jbN/UxJH2x22m1ugVavjK9az3SPnJbWO1VRgiMEWfxPjeXy5UTzRxlzShmq/t7fPtjlzg3UqalQqVZyNJhYcviBlRnFya9R5DJ0ywUBVa6okkE7+wOOO2bmyq0OG1jRNYwBE9Uv+IHPGYys08CssRESPAwXUXJIDA3YFDXW37I96xHVqlpIVzh/D6dZjahvcgj54ean3HOYMxJOsbZmTNR0qkRsyCTVuV0ja9R02BuFXbFZzyTEytihhqbaeYMDTreDHzVUrw45any7MZcukUUkAVgX1yFgxvVQA3BO3oAo3N4tUaZbqFh8RxVOqBlcSQeUCOnzmpPzJwdMvJIisxMcxjIbSDQAIag10Tqo0BVetgVHsDSvQ4XEOqtBI1E7+S3vCKOCTOPDPEkgkiIUOAdwQdr7eUHf5Y7w8F0FVOMGo2iHsJEHZK/MPD/w+Zmh/8ORlH0vY/daOIntyuIV/DVe1pNfzCbvBbiPTz5jPaaMqP5l8w/sGxNhnQ6FncapZqGbkVd8X15NJfitlEOTMrD/LsXp1EB/LtuK8+je+wOx7YhrgZZWnwp7hWDRv+P4lRrI8W6H4R0cExvrdAgUgrISAZKtwyn32sj0xSDoiF6V9DtO0DhrYGenLaCvS8bhgCDYIsH5HGmvEEQYK/WC+IwRGCIwRGCIwRGCIwRGCL+MwAsmhgi5zno9JcSIVAJsMK2773WPkhd9m6YhTvmTxbSKR4stD1SraeozeU13oDci9gbF9/rWfiQDAC2cNwVz2h1R0TtuvjxPxXA66ojq1EQlk+EgCmYHclmJ29AFJ7kYOxGq6pcGJykkEb39u73WLzRxE59o8uuRn/EkHpSykKzUL7eVSteuqvWjeOHuz2i6s4Wl/TA1DUGXcDT8+3SyRuGfiBODAJDMpPwKWa9wdgDfriu3NNtVrVeyNOHxlPOyb4eTOL5t1kkLpRGlppNJWu1KLK18gMTdlVdcrNOPwNEZWwe4KjctckDLrGHaGRkkMhk6I1uTfd2ZiK9xR2Hbe7LKWXVYuJx5qkloIBERNh4CFtvy1lWZXfLxSSAVrdFJPzO25+eO8jdSFWGKrAZWuIHKVqRxhRSgADsAKH6Y7UBJNyv1gviMEXzlnVRbMAPnhK+hpOi4MjzBlpiyxzKWX4lPlI3rdTRG5A+498ch7ToVK/DVWAFzdVhc/czZjKmGLLQh5JjpV2+EG/hqx5txVkDEdWo5sADVW8BhKVbM6o6A3ZIXHees1DmIf8QssakPqj26iamBV02Aatq9KBxA6s4OF1r0OHUalJ30wdL7GBcHkmrxT4auYTKyLH1R5wKfRSsnU1ajtssbVe1kd+xlrtzQVn8LqmkXtmNNp3iPMqQcLTqTAiVlk1gx2CxNWRbA9wQo+/wAsU23Oq9HVOSnGW0X2+bqieOGTDLlc0o2IKE/Uak/8+LGKFg5Y3A6kOfSPf+D+FLMtOyOrqaZWDA+xBsf3xUBgyvQPaHNLTuvUvCM+J4IplFCSNXr21AGvt2xrNMgFeBrUzTqOYdiQop408N6eeEoG00YY/wAy+U/7Qv64o4lsOnmvUcFq56GU/wCp9/hSrytxH8Pm4JroJIC38p2b/aTiKm7K4FaGLpdrRczmE1+NPDunnllA8s0YN+7L5T/t0/riXEth0rP4LVzUCw/6n3+FJ/L/ABD8PmYZv/DkVj9L3/teIWOyuBWliaXa0nM5hepVaxY7HGqvArO5k4b+Jys8PrJGwH81eX/dWOXtzNIU2Gq9lVa/kV505oyhikSNhIpWFPLIRqU1bCh2GrUQPYjGbUEGF7TCPD2lwi5Nx85K8eHOf63DsuSQWRNDUb+HYWffTpJHoTi/RMsC8lxGnkxLgN7+aZcSqkjBEYIjBEYIjBFmcU5hyuX/AM+eOM+xYX/SNz+mOXPa3UqelhqtX7GkrHh52WavwmWnnB7SFenHsaJ6j1sDd0D2xwKs/aFYdgDT/wArg3pqfILE518RFgSWCNmXNKdNoAyqaBNl/SzXa/KdhiOpXDZA1VrBcMdVLajh9HX+FOuI82u+oMfxOuJN5tTCN9I6hWKxHs+qjpNADFc1Seq2qeBa2I+mCdNxNr66a3WJw+bMKrRw9TTP5GVQTr071QG9ah+uI2l2g3Vqq2kSHPj6b9ypHK/I5SWOf8NKoIVoQWDNG69zMrquzHfygkafertMpQZj51WJiuIZmGnmG89R/wDGJ06plg8OozmXzUs0jyPKzFdguhifIR3Pl2u/bbasSCgM2YlUXcUd2QpNaAAB3zz81swcpQiRJZXmnkjYtG0khOjUdwAK27CjfbHYpiZKrOxj8pa0AA6wNVtwZZEvQirqJJ0gCye5NdzeOwAFWc5ztSvrj6uUYIv5eCLMTmLKk0MzDZYKPOu7GwAN9zYO3yxznbzU5w1Yf6Hnou/NZhY0Z3NKilmJ9ABZP6Y+kxdRNaXODRqVMuP82ZidMv8AhdSZiYlo4g1FQlsCwIAfqRkbHb2vFZ1QkDLqtuhg6VNzu1u1up77W5QfHml5ONyzRZjMwwdRuh0pW3UwlmNybUJHfZiwrTo9ABceckEgK4cOym9tN7ovI6xt0A0jeeazOK5d1kVsu80k08S69XmtZYyfO5NFiL+XkJ29OHC9t1YpPBaRUAAaTG1wdh81VGyeVPEuFQBSBmYCu8wJqRBR1g7m1Orf3U4sgZ6Y5hYr3jC4t0/a6dOR5dxsoxO8YmfWgKg6R0zpG1DULDHero++KRibr0zQ40xlN9b38NlUJ8wM1wCZUbUcqxUEEnyI229C7hNE0L32HbFonNSMbfPZYLWmjxBpcPuv4nz/ANlIcU16VXLj2W/F8vo3dky8cln3jA1H+kP+uL7xmoryeHf2PESNiSPPT8KN8PympJpCLEaXW+7MdI3HqAS9eyH2rFJosSvTVXw5rRufn68VcvCTiAfhsYLAmNmQ2e3mJA/pIrF7DmWBeU4tTLcU6BrBWZ41cK6uUTMJuYHIav3WpT9w4UfrjnEtls8lPwWtkrGmf9h7fxKiboQSCKINEfPFFepBBEhVPnf/ABfBcnm+7xUrn6+Rv1dVxbq/VSDl5/A/2Mc+lsf+j0UsZCKsEWLF+o98VF6AEHRekvD7iX4jh+Xcm2CaG+qeX+9X98adJ2ZgK8RxCl2WIe3rPmmLEiprz54n5Z1z+ac6dLMi+aixtFa1vehVEr2uux3z64Oclew4W9pw7G9/udf5VA8IuIK0JXqRlnGsxqqoUKVGfKvoU6R1epJxYw7pCx+L0y18wYFp1mb+8qh4sLHRgiMESfxzxJyOWZk1tK6misYuj7aiQv6HELq7G2WlQ4ViKoDogHn8lJec8ZJS35WXjRP4yXJ9uxUC/vXzxCcUdgtNnAmgfU4k9LftL+c5o4lxKUpGzgaSelCSihR3JN9vmx9cRGpUqGyuMweEwjJcB3m/zwS3lYJTmFVAOt1PKLWtYOw38p32A7HtiMA5uquucwUpP2x6e6tE/E+IyQBY8r0J9gWIWRS1eagpPT7WC9jajWxN0ueRYQV5htLCtqS58t8QemuvWIX55e8O0STrZmJJZGkdjrdmABJryUQ5qmtmO7H2BwZQAMkL7iOJuc3JTcQIAsPzt4LSbw2yPVaQI6ltVqjlVpgQygLVKQSKHocddgyZUH/lcTlDZ9OSYuF8Hgy66YIUjHrpUAn6nufviRrQ3QKnVr1Kpl7iV3Y6USMERgixJ+bsijaWzcAN18YNfUjt98cGowbq03BYhwkMPkunjfFOjlZcxGBLojLgBtmAF/FvtW+PrnQ2VHRo9pVFN1pMKVc089ZsywiOaJIZKsRSA9nKsGm02BtditiDio+s6RBW/heHUcji5pLhzHSRb5dc3Ccr1c3mMyXzE8OThMgZmP5jqNgGu9Dbt3vT3+fxolxdey7qvyUW0oaHPMdw/Y071++E8LYRxgqjm1aFdt2JMjQiYGkl6RDhqU3pWyBv9a23zyXyrWGYmSNQfbNG4m241NinPkTPrn+H5jL6n0KZIEZq19JhUZPpqCHT6/D64mpHOwjwWbjqZw2IbU3s7pO/r7qecyQuyh8xN0M9CzfltaDQiqE6VbHdTTA7n6DFd4JuTdbGGc1py025qZi+tzM5vO4TpyL+ZFmuHzgajH5JAhUTRFQobcAlhqBJO/mF7jE1K4LCszHfS5mIp6TcTMGdO5SbKZxom6Euro9VTNGpotoJBW+/YsO/rioDFjovROpioO0Z90WPeqP4K8Y1TZqE3T1KoLFiKOkjUdzsVF/LFnDOkkLE41QysY8bW+eqRufeCfhM9LGBSE64/wCVtx+htf8ATivVZlcQtbh+I7eg12+h8FueE+bDSZnJMfLmoWAH8QB9P5S39IxJhzct5qpxZhDWVhq0j55pE6TWRRte/wAq74rwtfMIC9B+GS6+FxRyC6Dow2OxYkD+lhtjRo/4wCvG8TMYtzm9D88VIeM5H8HGYfN+IaV0taFxKzpR0tqt3F0wIICURW9NwyiN16OjU7d2f/UAHxIB7rDl1lfPJQy5vMwZYESlFVFAWgQgLeZWK3pBZSTRIWsBLnBq+vLKNJ1XSZOvPlE66qo8I4FnBks/DMujWtwjqFyXCUW1WSAzqrAelkYtNY7K4FYNXEUO3pPZeNbRadPAGOqk2a4YpggmDIupgklSdRrYsQ+gC12BBX3UfvYqFtgV6FlYio5kG1xaPCfnonzwvAzfDc5kXaq3U1daxsa9adb++J6H1MLVk8UmhiadcfI/gpHeFJJJ3CLJHHCGCCUjQDoHlJW20FqII9+/rDAJJWoHOY1jSYJOsa6698KjeB/FNaZmE7aXEij0AfYgfIFR+uLGGdIIWNxujlcx/SPJVDFpYSlvi5k0/EZR2SPzsQXlJCeX9l69Gtd9q0n7VcQBIW9wmo7s6gBNthrfcdyTPDPi3S4nCTSrIOiQO24AUbn98JiCi6HhafE6GfCu6X/fpK9C40V45fl3ABJIAAsk7AD64L6BNgppxPn7NZmYQcOyzEMpIllRvMvbUtbKl1TN7i6xWdWc4wwLbpcOo0mdpiH6bAjy6noPVR5Mo5k6YR2k1EaACWsdxQ3vFKDML0pe0NzTbmqDyt4Wyyo75pHi7dJdaqT7lvKxA7bVfyHfFhmHJ+5Y2K4w1hApEHnb2uE55fwzy/4aKCR3tCS7xBYzLZsB9iWC9hZxOKAywVmO4tV7U1GjXQG8d2i2+FcmZHLlTHlo9SmwzDWwPvqayD9MdtpMboFVq47EVZzPN/D2W/iRVEYIjBFyZzikMTKss0aM5pFZgCx2GwJ33I/XHwuA1KkZRqPBLWkgdF94pla9LBqNGjdH2+uPsrgtI1ClWf56z8soWOMZeFiygnSH1KdJBdyyCm9So2BrFQ1Xk2st+nw/DMZLjmI748hB0WbwbM5mV85OZszmY0jaONF1Hqs9rQVdQAHmJKdvQ1jlpcSTJKmrMosbTphrWkmSbWjy12lIeX4XIzFelIxEZkpF1EAA7keig1d4rhpWw6swCZGsXVU8Hc27QtlpwHhlV2iB3FKQsqEe1spr+I++LeHJjKV5/jDGip2rLEQD7g+in3F+CSvmswqpEhWXToUqgGqTprS3sLo+mxB7G8V3MJcVsUcQxtFhJJka67T88lRvDfjCpmX4eAzAR+ZmbWOogVHVT6xmrHau1VVWaLodkWLxKgXUxiOZ5RYyRPVLcUUkmfzrzRiWHJtLKUYlQCCdBJQWzaVFEg7LXbEVy8k6BXSWNw9NrDDnwJ179dNfNafg9xpDnc1EqBUnJkQUAV0saXb00t27DTt3OOsO8ZiOah4xQcKDHE3bY/v0WB4mcPm/6nLZldPKyt5n0IQWIHsFIkIHspxHWac6t8Mq0/6URAN+knT9Lr4JzOp4vlWR5WiA6OqU2zmS7Yj0uRrr+EfQdNqDtBCjr4MjBvDgJ1ttG3kFneLGV6fEHAUKCoYVQ1aiWJoKP2iRvZNXfoOMQIep+Evz4YGenkuTw4zph4hBJvo1aHIGwEnlFn0GojHyiYeCpOJUxUw7m76jwv7Ki+NnA+pl0zKjzQnS/wDI3/o1f1HFnEslubksXgmIyVTSP+3uP4U55NkfLsc8q2uXZdVg9mIFKQdmZdQ8wqr3sjFan9P1cltY0CqOwOrvxz6C2l13cw5dTmDl4ZHYSTvI0ZIVCshR0KNpNXHVltl0E9sdPH1ZQocO49n2rwLACd7SDPjpGsqjeE2dWSLNBO34gvVAVrRbAUEgLqDVRqsWaBBBhYvFabmuZm5R5E92yxOc+WCeMQTA6I3HVdl8xBhAJOkg9/Io2Nk9j2xHUp/3AfllbwWLjBOYbkWH/wBvhKVuUM+Y+IjNCMlJMwUXW5LjWwB2u3YK297d/XEVMw/Mr+Mp58N2U3AmwtYegkbL0BjQXkF585i4fNFxBkyypC0LOEZG0MwppbJLXq6bgX67Ae2M97SH/SvYYarTfhgapJBiZvyHlIXZ4O5/p5/zkgTIyAnsz2Gq/er/AFHvj7hzD77qPjFMOw/0/wCsHw0Wbz3y+2VlmZkUJJmG6RshgoAbZexU61F77oRt681WZSVNgMSKzGgG4An287eq+3hJxLo8RjBPllVoz99x/uAH3ww7oeueL0s+GJ5XXoPGivHpY8RuFCfIymgXiUyJYB3Cm9jt8Jb6GiNwMRVmy0q9w6saddvI2PzvXnjIu6uJE+KMh79tJFH9axnCZkL2VQNLcrt7L1RlMwskaSKbV1DA/Iix/bGqDIleBe0tcWnUJA8ReK9fMwcMjnEJkbVM/fTtaKRY7ner/c98QVnS4MBWvw6j2dJ2Jc2Y0HufnVfDlppEzggVpcydhNmJmLAAI3VRDqoL1OmOx3sG9Ix8ZIdGvVdYnK6j2hhvJo7xBPhPhpqnvg/A8vlQRBEqX8RA3b6t3OJ2sDdFlVsRUqn6zK0cdKFGCL+MwHcgYJC/uCJC5k5szaZxsploo7VdZZ7P5YUMzXYVd7QXe43rbED6js2ULWw+DoGh21QnlbnOm56pXPM0rGOPMSTSNm2OhFcKBDIQI7ERtJNQJPlbykjudou0Oh3V7+kYAXUwBk1MbjXXUeV76aqGSyDRuOvBOPw8lzKGIYk+bYd0IjR3L3RCDt3MIEG40Wk+oHN/tuH1C3t43IEcymnkzjvQz+WURvEJYkhzCvYLyEtokomzqGg2e2pgNqxLTfDwqGMw/aYd5kGCS2NhaR4X91yeKXCnk4t04ohrlRCoX9smwWN0AdiP9N+pxzXaTUgKXhVZrcJmebAnwXVwHmOPL8ViSPU0ZuCRyKZy7bFlCgalbSt72F+w6bUDakDuUVfCuq4Qudr9wGwjl3i65edMjBl+NE5hT+GlIkYL7OCGO2584LGtzvjmoA2rfRSYKpUq4GKf3C3l/FlweGcrx5+J0tow/TavaQML09/2dRobBN6rHNCQ9TcTDX4cg6xPl/2PGy0fE7g8o4tcZOqdVZCDVEDSQD/puu+4x3Wae0tuoOGV2f0f16Nkfn8rK8P52gzseYjQmASdJi3org969Qo1dqsVYvHFEkOkaKxxBralA03H6onyTL4usY5zAsUYXMlJOqSVOpbSidQWgPVhQDn6iXEWMc1S4QA5naEn6ZEdDfv8uSXvDbOvHxKMARliDGfKDsos6dJALsE0h73LWbs3FRJD1c4lTa/Ck35+fOdhMx7J88VOHf4jJT6o0UsYnMpIj7FkD0R5SDIO4+I+hOLFdtwVkcLq/wBuoyCdxGvWPRSXL8RlIdUKxpSsQBsOnZWiba9RNb92rt2qBx2XonUmWLrn969NPZPni9GJ4MlnlG0kelvuNaj7efE+IuA5ZPByadSpQOx/j9JKkjEeVjOyyGXWG72ACNnViPIdPlIu3Pp3h0aFpgl9V3KI+Tz56WXouaFM3lSjFWSaKiVNjzDuD6+4ONGA5q8YHOo1ZGrT7Lz7x/hc+XEeTaEBhK9Mo1GVjpAo1dVpAUHv3F4z3tLfpheww9anVJrB2w8NfkrY5kzscE7mBZQ0eWSGOQP8Dbaj1Y23Kxsq0Cfio7Y7eQDbkquGpuqMAeRBcXERr4EbkEpx8Fsj0opS7MHlN6GQrXTJBIc/F8a3XY7d7qbDCAs7jVTO8ACw3nn7aHvWr4o8TlysEeYhVCyyaGLC6DAm7BBHmUDv647ruLRIVfhdFlaoabztKmnI2bMchRR+WvTeUyKAY3VlVn2vUiAufNQGo7hqJq0jBhbmOZnbmOtwI3EadCbaST3K5cD4guYy8UyG1dAb+fr9wbH2xea7MAV5WvSNKo5h2U48asiY2y2cTTavpII7t8Ski6IpSDt7bnaq2JEQ5bXBageH0TuP4/KUuWs2xDTxKhkGbVugCq+Vt/JbB2IZVUAE/Q2cRMO456LQxLACGO0ykZu7ntvPwJk8bpAzZS3IjZXalWzflo0WHewPSqPftiTE7KlwQECpAuI/Kn2U/LGWlibXIst6RGRpYFSo6leYmga9PucVxaCFsPOYvY4QI1nbu2/K9PDGovCrh49Hqy06/vQuP1U45d9pUtAxVaeo915z4TktWZXLOkMbOOlcmqlY9nFP8R9P2d+2M5o+rKvaVakUu1BJAvaPLTT1W/k/EHMQRpDRHSUR17aRprv8sSCuQIVN/DKdRxfzv5rd5iC5mdSki/8ATs5KgllcpccqaiUU/Gh0rQDWvnYjZsdv+o9CqmHmkwyP7jAYAm4O52Nztew5Kg8p8PSJW0SF9IWE2ukjo2oBHvv37HuNjiwwALIxVRzzcRMu/wD1f55Fb2JFUWNzhxo5PKS5gLrKAUD2tiFF/IE3jio/K0lWcHh+3rNpzEqVzc+58FjmJhGOkSkcKoSzEKVttL6QA2o2b2o4q9s/dbw4dhzApib3Jnx5ckpSZiUxjOPIJJmnADNqZ0KAMCGvSASex38u214hkxmWiGMz9iBAjpBm3f8A9uvR/CM51oY5dJUugYqRRUkbgj3B2xpNMiV4uqzs3lvJI3iXw8pPFmxA8qLE6ThX0DpggnUfUFTItfMewxBWEHNC1OG1MzHUS4AyCLTfp4wpHm8yF6MsbgyBi+7MzrpI0ByUUbKBWknse11imToQvRsYTmY4W05DrFz6wqb4uTJJlIJlUscwECVe37ak77nSzqAQfjNEbg2sQQWg81hcIa5tZzCftmfb3g+HlP348YswSqzGNSlRSuSUZDGWFm/2469Ngt9qxXzw5bAwuekASJvcDUGfwU9+LzFocpnoGKhlKal2OmRdS7+m2r9cT4jQPCyeEAB76FQdfL4FOeIzSR5iPMhlLNpmRlDaSwqx59yVcEHvuDis4kOzLapNa6maXKQRafTmNE+eLgXM5XJ56MeVhpPy1DUAfoQwxYxH1NDgsnhE0q1Sg75CnHD82sayXGGkIHTYkjpkMDqAHc0KH1xWaQFtVabnkXgbjn0Vk57zKPkIeIDdumAF9GEug0wIIZQyi1OzDUD3xdqkFgevNYBjm4h2HPP2nTwNjsYKlOQ4iIEjcwRtJraSOS1PpppoyCCqsNQBo3uMVA7KJhegqUjVcW5jEAEX77G2uhTFxbmg8SeOSbKM0WVjJl6bbnXpBYtQoCrC+4O9YkdU7S5GipUsH/SAtY+7jaek2/Z9Fn8iZWJWOcm/EEZVhJpijsNRUfGWAGkspZf3T9cc0gPuM2U+Pe8jsWZfqtc9+3WLHmqtzq8Wf4RLLCQ66OqjEbjQbbvuCAGX9cW6kPpkhefwQfhsY1r7GYPj8BUdhVIspIG0q8sakfmWW89r5ArCqU3ZQ9uwI1UrBq9GS59YEaA8ul7259R+HrKxx5vl94o2Z2y4DGxupHnYAeoouAfasWBDqMDZZTy6hxEOcIzf8H4lKEg/FZlVVqjgQrDHIjOxSJNQBUKCQ5Hw2SNR7gXiH7ndy0QewpEkXdqQYEk/jnvCqvhJmWbh6KxU6WOnSwbysSQDR8pB1DSdxQxboH6FgcWaBiCRuuDxGyq5fMQZ9jrVGVRFZJL6gdSi9OrQD6Vai7xzWEEPUvDnmrTdhxaZM9I0O+qTpo5pXXKtCY2krqMzdTrqH2GpQyowXRbWPhX3GIbn6YWkCxgNUOkDTaLdYJvNup6pn5TzdcSy6AOqHI6UQ6SqqxDqFZSQ1ql6ibNb9sSsP1juVHFMnDPNic1/YzMRrpsnjmrKCTKyArr0gSBRVsYyHAFgjcrW4rfEzxLVl4V5ZVBmNvOyhWb4w0kMsrRUrz00wQan8nliLAjQpVbYC7JJ9KNEukEwvVsoBj2sDrgaTYX13noqB4Xc25Zcl05Xiy/SIADSfFYBLAHfdtRIF1eLFCo3LBssfimCrGvmaC6enp5Lu504pFm8icxlXEwys4dq27CmHmHqjdwD8u2Oqjg5st2UWDovo1+zqiM4j9adQptHn0y2WSZZIGzEiaFRE80SjT5i4fyyAorA1uXa7HarmDWzuts0nVapYQcoMyTY+EXBmD3DTfmfJZnNQ9SBJswgAjcMeu8dMSii4wyjTXwWO91enHyHOEi/quxUo0X5ahDTqP8AUHnvB8f5T74Z8oTiMfjIwkSzCeJGHn6gUrZHotEHSd7UbAd7FGkY+rvWTxPG0y7+yZJGUnaJ+abKpYtLBXDxzNpFBI8jKihSLY0LOws/MkD745cQBJUtFjn1A1okrzJxrLrHmJkUFVSRlAJBIokVYJBrtY71eMxwgkL3VBxdTa47gKs8D8PlfLQOwALRIxB72VBOLbaILQvOV+JObVcAdCfdIEfEJotWVM3TjgziurFC/SdWZS+3oO5Ug2QKHe6+Yj6Z0K2DSY+KobJc0jWJmLfyrN4fSF4Z5G1HqZhpAW02VZIyhOgBbKFSaHr73i7SuCV5riADXtaNhG+xM631TTiVUFmcy8N/E5WaGwvUQgEiwD6Gvrjl7czSFNhqvZVWv5FQ7hOdiaSaHpRSGRwAocIhGnSxjbSKkZqK+XYWPU3RaRJEL1VWm8Na/MRG8Sed+gGt12c1cPES8PyZcdIXrCEC5CRqcufL3JAO9KN/bH2o2MrVFhKuc1awF9u7YRr+yqR4ZxtHl2gcklHJXv8AATV2d/M6u24HcbUQTZo2EFYvEi19QPbuPX+AQF2+IPCfxORkTfy1Jt3IQ2QNjvputjvWOqrczYUWArdlXDvDzUCHDVdMu62iOxikdyCBICCT6Umh07/uv7b5+WQCvX9sWue03IuB0/cg+isHAeHx57hUUeZQXl6NaioNLanUNwuhqJFgEHvWLjWh9MA7Lzdeq7D4tzqZ+79/sKGopZqsWfViB+rE1+uKGq9WSGhVzgy/jeXZIzu8AYD6xnqKP6CFxcb9dGOS85W/9PxIO2dHrb3uprx3iJkKIJ3mjRRpLiiCVUOB8rUV8gPW8Vnum0rcw9IMl2UAnl3mPdUDlyQz8vzqdJOWZmTULA01J2Ox7sN8WGXonosfEjsuItI/2j1sp2+QVYA5EodlLDUoVCNYUFW1Wx2exXpfYHFbLaVtCqTUyiI9dN+WyqvLORbO8AfLi2cBgmxFsDrVQWoGj5bG36YtsGejC89iagw/EBU0G/tt5qbc55VYswsI6ZaKJEk6a0vUVabf9o33Y7k3itUEGFuYJ5fTLzMEkieW3d3La5L5NhzuWzLdV+vEAUCVp3WwCGWydQZdiBtsT3x3TpB7TzVXG4+ph6rBAynn3/CsOOH/AA8hj1r5/i6ykdMox0FF3LHSLNVdA6dr4j6bK0Xf3Rmg25byL32v/wBVX8IJNWRbLyKQd3AII1RSWAwv0LK429h72beH+2CsDjAiuKjT08R/0KaZrhzSZ6HJtCB02ELCNVVmVWpnJoCyAWtvQg2RviqWy8NhbbKobh3Vg7W99BOg/Fk8eFrOmZzCS2yTlwrNIsmoxHTVDc+Ut5uzACgKxYoSHGd1lcUyupMLNWxaI1+abLl4yDk8vmwz9JpAypUSKNeqpBGYzYDroI1VS3sccu+kFd0Yr1GECQNbnTaZ5X01K6vCfjCrMMqroyyZdZPKoGmRSQykgDUdNGzfYb+/VB18q44rQJZ2pEQSPA6J75y4QM1lJIttValtdW49h71Y9O+J6jczYWTg6/Y1g5QqXiOVhy8keW63UlXpuzVpKgrfkINaqLCiSDW4regXNAhq9WKVapUa6pEC49fbTqtDw6z+nNZZzmH1dYQ9Ik0Y2Vgtb1QckV6FhjqifqF+ii4jTmk8BgiM09QRPovQGNBeQXnPnDgZy+aOWSKVFZtSqG6gdB5UcKN9X+YSD21ECq3zajMrsoXtMHiBVpdq4gxblB3Hdp7r75bw4zspHSjOgj45R0q3IrQ3m7AGwCN/lj6KDjouHcVoMH1G/IX9rKk8j8htlsrmIcy4f8QKZUJpQARsxA82/t6Dvi1So5WkHdYmO4iK1Vr6YjLzWlwrw74fB2y4kb3lOu/9J8v6DHTaLBsoKvE8TU/2jut/KZ4owopQFA7ACh+mJVRJJuV+8F8X4mlVFLMwVVFkk0AB6knsMF9ALjAUy5i5ty+dlEaxrNBAeoytIEM5KlVCKdmALBtzqJqh71X1A4xsFuYfB1KDcxMOdbSY3v5d3NcPLvIryOyaI/wetkfqr+YWU7sleZCPgB1UdJbSbAPLKJJ6KXEcQa1odJzxIjTx2PPSdp3VdArYdsXF51SPjkGXyPEswZxM2UzURMli16rszVt3rS2k91J+V4qODWPM6FeioOq4nDM7OM7DbnAEf95hd3gfI4hlDSKUZrRLJYFQA9iqApo63x9w0wouNhucEC41Pfp+VT8WlhL+EYIvPuSiGRmzNH89JGRE0agI0YMzmrZbCgAgbb7+2eBkJ5r19RxxDGT9sAkzuREcu9cMPCJny6vEAWkmbLSA0Sz/AOYu52s9tV3t88c5SRbuUxrU21CHaABw7tPgTjwHmR4M5DBGrNAraZ2IJILERLb2bCPpGoEg3sBsBM15DgBosyvhW1KLqjvuNx7+o8VX2UEEHcHvi4vOrzeeESwZrVEocRTkql7/AJc2gKQR8XY1vtZ7A4zchDrL2vbsqUoeYka97Znu/NlS+R+krzZRgy/i0afpswYqjBQBrGzalewAPLpYEnvi1Si7ed1h43OQ2sP9IbPUT7EeKlnDItOdSC4HAkMId1DIbYrrOkjV3sEk+m9AVUb98LfqmaBqXFs0A3006KgeC+YaObN5Jxek6u21qdD/AK+X9DixhjBLSsfjTQ9lOu3f/oU+43PJl8xmIQFQapImCqKKl9XrdDZarsAPnddxLSQtmg1lWmx5vodd4/6unJaxlUy8Op58296UdhSA0FZL0HUQx3ogDfY4+j7YGpUb4NY1H2azmBr03t5HvTllfDfNSwLl5T0lRlYMzLJRKnqBVG4Go7AMAdyfTEwoOIgrMdxWkyoajbkyNI7vToqnwjh65eGOFCSsaBQT3NCrNbXi20ZRCwa1U1Xl53uoZz9I5efqSxI6zsghSMo7oWLAuQArKAEZSbvWd7GKFWbyvVcPDQG5QSIBkmQDG3I6z3Jy5DD5fNx/iJFd81lhRXTSuhLCOkFA9EhrPsQCdsT0pa6+4WbjstWiezEBjvQ736pK5w4euWkOUUx+fMSM2lbdEZl0IdrI0BHAFbkj54gqNynKtPB1TVb2xmwGpsSAZPnIW/4YxPDxNozIZLy5D+a9LWDpYb6WUggizR1bm8SUQQ+FU4m5tTChwEX+EdCtzmbhaZbOzZw9RjJGb0GmiTR02cEg76tPayFLkDy47e0NcXKphqzqtBtGwg+ZmY8p8YnVT7kjVl85lZZUEMYkoyNqAYSJsCdxWk2Nh33PtXpS1wJWzjstWi9jTJjTuK3+fan4hJlkFLrRzMbIhKpch9glOrNVURZxJVu/KqWA/t4cVT1Ec5NvGxAWby/IYeMQIItEglAenD6tSAEghQNJsvXz+WOWWqAQrGIHaYJzs0iLWjQ+Pcr3i+vJKI81eHGYfOzfhkBRrlW7UC6tdZGm9Ralu6U3W10alAlxheownFaTaDe0Nxb5vpHmu3ljwozCSxzTTRxmORXCqC5Okg0TsB29Lx0zDOBklR4rjNJzCxjSZBHL9qw4uLza/IQAk0LPc1ufvgvsnRfrBfEYIvlmMwkalnZUUd2YgAfc7Y+ExqumtLjDRKw81zrk1UlJlmIIGiIh2JJAFC63JHr7+xxwareatNwFcmC2OpslXjXiROqu0OVjjVQDqnlW2u60xq3mJAvZjtR7VcTq52Cv0OF0yQHvJnYA+pOnkk+bnKSbqLn42zIdFaOGNwiAbMSdHmDBRYJJrexR2h7Un7rrSGAZTg0DliQSRJ5b21/gr88MyEGedIMllpV0yK7O+khFJOsO48zAdlplu+1jUTQH2aEq1KmHBqVni4Ii/hA0vvY+RgWTlfl9MnEVXzO51SP+83yF7KBsq+g9zZNxjA0LzeJxLq7pOg0HzfmtnHarKYeNHDE0xZl1Zgv5flA7k2NZ76a1DY7E/PFXEtFnFbnBqzpdSadb/wDOuiWvCniHQzcMaSRsMzYlBUho9CuQLO3mJBsX2rbEVAw4Abq/xWn2lJznAjLp1mPZXTF9eURgijvMuXEPGJWneRIpUQLKhvohyB5rFAErJ9LvFN4ioZXo8M7tME0MAJBNjvHLzHssflC3hzuVLtUbDMCRNz5GCylfctGTQ9ccU7gt8VZxkNfTqga/TB6i3kUo5rOsJG6ch0glVZRo1Lq1DygD1AavcD2xCTey0mUwWjML+d4Xo3kzjf4zJxTmtZFOB++uzbelncfIjGlTfmaCvF4zD9hWczbbuUr5/dcnxWR5IVnjkjEkcb/ArNQLVRB8yMSPW98VKpyVJIlb3Dwa+EDWuykGCRr8uk7I8cdJ+q2oqXZ2RHaMWwYGtBGnZiBXpt2sYhDyDK06mGaaeQaxEkTp39y3+H+G+czLsyRdCEsShnOk6b28otrqvT74kFBzjawVOpxWhSaA45nbx8hVjkfkxMgrnWZZpPjkIr50Bvte5N74t0qQZ3rz+OxzsSQIho0CnXixw+KPPMzoR1otavqIAdVK1pCte6qfT4u474rVwA6+62eE1HvoANP2mIjafDqvjyv0IuIZSRKSJQdch2RndStJfmamYISSdwTsMGQHgrrFdo/D1Gm5Og3gHfYWv+1dMXl5VGCKSeMvDDJmcszSpHGyFAW9G8xJoC9PwAt2FjFTENlwuvQ8GrBtJ4DSTr89e9ZIWQZjKlZcvqyzoVEdqJFZ0VwlimAYhBuL0vV71xeRcWU/09m+Wu+qddoBIn38l2+MMDZfPQZuMC2j7kXToaDfUBkq/VR3x1iBlcHBccHcKtB1F3P0O3oZWLkuMjLyRS5VVMh/PmSIHprH0wGTSXJ1I3UbfbdT7AcB2Uy3vVl9A1WllU2+0E6zOumht6+NM8QeDz5mKGfItU8RLIVbSWRxuAe3opo+xxZqtLgC3VYfD69Ok91OuPpPuFJc3y1nmaSKLL5oxM4kp0K+ajubFWNTC8VDTebAFehZi8O0Bz3NmIsfnJN+W8Pc+2YdpXhaOimpzRKEBSdKAblBp3O2JhRfN1mu4lhxTAYDOvj49bpu5S8PstkpOqCZJt6ZuyX30r6bbWST+pxLTotYZWfi+J1cQ3IbD37034mWcjBEYIjBFxcS4rHAhdyxABNIrOaAs7KCaA9e2OS4BS06Tqhgepj3SLmvFqDUVihkurDSDSu9USBZCUbv29DiA4kbBareC1Ilzh3D5qlvjniZmWkZsvmIlRDsgj2ft2ZxqPqTYSq9bxG6u6bFXaHCaQaBUaZO86eVvdL/ABLmnrAHN5WGaSwyyB2U6Sd1YK1GwCPQjYm/WN1SfuCuUsH2ZPYvIGkQPyFlcPMbzLpinHmY6YG1N/AFtSRWwJOonHDYJ0VirnbTMuG2unWe/wAExZXw5zsyoY4niDLcnWcL5tTV5QNXw0dx64kFBx0VJ3FKFMnMQY0gfAm/gPg/ElNmpmkP7kfkX6FviI+mnEzMMB9xWdX4491qTY6m/wDHuqHwvhUOWTRBEka+yirPuT3J+ZxZa0NsFjVaz6rszzJXZj6o0YIlHxV4f1uGzV3jqQf6T5v9hbENdssK0eFVezxLetvP+VLPDjKk8QheBA621dQi0pV1MVU2aLUvuSNxRqrRH1ghb3En/wDpnNqGD03vYel1f43DAEEEHsRuD98aC8iQRYr9YL4o/wCOyqHy5CUzK1vfcKRSle2xYm/mcU8VsvR8Ckh97Dbv/wCLM8J+O/4tYJSxEilF32+EAKw9tKgA+4Hucc0H/VBU/FsN/aNRm1/XX1S/x3JDJZnMZWRFZV16G0gt5lBQ6rHbb6W2I3DI4tKuUHnEUmVWm9pvy1+dyd/BHiRRpMs5H5i9aMX6jytY9yNJHyF4nwzo+lZfG6QcBVG1j7/tdfjpwzVDBmAPgYo30bcE/IFa/wBWPuKbYFR8CrQ91M738lG8Ul6Zeo+XOJjM5WGcf94gJHs37Q+zWPtjVY7M0FeBxFLsqrqfIrSx0oVNvG/hmvKxTAWYpNJ/lcf+4L+uK2JbLQVt8ErZarmHce3wpCnzqZERZcqHdWEk+iQkMw1NGob9gjVpcAG/fvivIZAWsKbsSXVAYBsJHgT10srxwLOmbLxSsKZ0BYezVuPsbxfaZAK8nXpinUc0bFd2OlEk7xLyzdKCZJDE0c6q0g30xyHQ2x2IsrsfbENYWBWjw1wzOYRMg26i4SrlcwkHXkWASTRHoZdUiLnUNZ1ABVCqoYo+gUzCxQIGIgYkxfT5+Vfc11TK0uhp+oyY5W31iWzoPFMPMvL2Z4jw6BCEgzAKs6EkLVEFdrr9lq3oivniR7HPYBoVUw2KpYXEucJc28FcvCvCyNGjeTMzMwj0Oq0FYEaSo2sIVJBHfcmxj43DgXJXdXi7nAtawC8/z3p/y0CxoqIKVFCqPYAUBvv2xOBFlkucXEuOpX1x9XKMERgi4c3xnLxMFkniRiaAZwCSfkTjkuA1KlZQqPEtaT4LhzPMa9IvAvVbfQrMItdbbM/vtXuCCNiDj4X2spW4U5oeYHPWPJSzi/i1nSzKkUcFEgggswI7iztY/lxUdiXbLfo8FoQC5xPslPiHMebzK1JLI/mJJ1MB5qAGkHQBsaoD4j8sQmo52q0KeFoUj9IA8PhXJnllRmjIkRVkdBGWvSw2ZdtiaNEgb3j4ZFlJT7NwDrEwDMeRWzwjlricyssUUwSQKrF/IGVfhFsRajbYew9sdtp1Doq1bF4OmQXESJ0v7J3yHhS8zmXPTAMw3WEkkn0Jd77bbAemJxhyTLisp/GG025KDbdf4TRk/Dbh0ZB6GsgAedmI2HfTdWe/b1xKKDBsqL+K4pwjNHcmXJZCKFdMUaRr7IoUf2GJQANFRfUe8y4krpx9XCMERgiMERgi+OcyyyRvGwtXUqw+RFH+2PhEiF0xxY4OGouo3ySsMMeYWVJUbLmRMzMr7AOdNBB5u6LZWj5e9HFOlABnbVekxpqVHMLSCHQWiOXXTfe108+FnFY5slpjsCKR0CsbKoWLICfWkIF/wnE9BwLbLL4pRdTry7cA+MX9U44mWaph465S8vl5a+GQr9mW/wDlcVcULArd4E+Kjm8xPl/1R/JZt4pEkjOl0YMp9iNximCQZC9JUY17S12hWjns9NxDNapDqlkpRpX2FKAo/wDm+OiS911CynTwtKG6DqtrIcTiy/EhM7NGYBpNDUGZBoKA0DpKWoZvNe59cSBwD5OyqVKL6mFyNE5vCxvPne1uSsfPWTGY4dmFXzXFrWvUrTivrWLlUZmFebwNTssSwnnHnZQTN8KAYRRq3V6YkYsy0w0F7Q7WGUggHzbV3sYzy3YL1rK5jO42mNOsX7jrsq54KcQ6mRMR7wyED+VvMP8AcWxcwzpZC89xqllxGbmP4/SoGLCx1jc48N/EZLMRVZaMlf5l8y/7gMcVG5mkKzg6vZV2v6rzhwfpmdOsjyJdsi3qf1qxuLO14zWxN17WtmFM5CAefJXjwyzM7ZaQZiGSI9VimsEWjbgb7mjYs/LF+iSRcLyXEmU21B2bgbCY5pwxMs5fmSMMCGAIPcEWD9sF9BIMhEaBRQAAHYDb+2CEk3K/WC+IwRc2e4hFCuqWVI193YL/AM4+EgartlN7zDASsDMc+5ML+VJ13sKEj3YkkDsasb3tewJ9MRms3a6tt4dXn6hlHMpT434j5oJI0UWXiVNO7yCRm1CxpVdga3pvTETq7ostChwuiXAOJM8hGnf+Euwc95giRMyGzTMoYKkmhFStTAiOtwvrZqqIOIhWd/tdXXcOpWNL6QLXEmdteqxc9xjJsI1jyzIqSB99LEjuyny6pBdVqbttW1ngvbsFZZh64kufJIjfwPTwC0OGcs5mbLjTHmvM5ZgE0qtqQulTIuvVSgmqUAb46FNxG6hqYulTqXLbDnM85sYi/UlaHD/CfOzHVmJEisC7PUbYV2G3b+LHQwzjqoqnGcPTEUwT6D54J84P4dQxQmCSaaWInUyAiNWPz0DW3psWI2xYbQAESsmtxN76naNaAeevvb0THw3gWWg3hgjQ/vBRqP1Y7n7nEgY0aBUqmIq1PvcStHHShRgiMERgiMERgiMERgiMERgiiHiQHyOczDRldGcRg6MLBUqBddtQk1sDdjbbfejWljjG69Tw3LiKLQ7Vh1+bRHzRh8FgViNmIdVSVC/HUbkFm29TJQs9lG2JMNoqXGrvtNvK428lTsWlhpa8ROFjMZGRTqpCsh01q0obbTe2rRqq/WsR1W5mq7w+t2VcHnbz09VBhlE6MsyKSq6UGoe/xNtYUg6QLoHVt2IGfAgkL1ud3aNY43uf0PfyVayPLsH/AEdJYstH+IXL9QMyeYyBDq32JN3W+x0n0GLgYOzkC686/FVP6wte85SY12lSn8IwyDT3J+bP02JI0uANXr5mOr1GwrfvipBySvQZ2nECnawnu27tFcfDXiCy5CJQ4Z4VEb0bqgCov+UqPkQR3BxeoulgXluJUizEOJEA3HzvUbzsb5fiOYBaJDCZDH1BYpbaNUX0J8ukDteKZlrz0XpGFtXDMiTmiY66z+U7eEEjHMTOsciCQM0w0hYg2sGMJ67Kz7H0+mJsPqVl8XAFNoJBiAL30vPoqvi2sBGCLjyHCoIBUMMcf8igf3Ax8DQNApKlapU+9xK7MfVGjBF/GYDcmsEWXxPj8MMZkJLqFZvyxq2T4jY22Hzxy54AlT0sO+o7KLGwvbVJGa8WAWZUy0iAAEvKCdNlaLIu4WiTYJPagbxAcR0Wq3gxgFzweg37id0s8c8Rc2ZZGhzXTVGAWLogav6gT73qr0rvtE6u6bFXqHC6OUB7Jnef1/Kw81zQXr8RlstPJYbqVTEHcqxQjVsa33B+eIzU5gFWmYOP8b3NGkfkSuHhEAmlGnKyyVqtYCdyb076W0qNh9Bj40SdFLWcabLvA019eUplynhbnJRHSCEFBr6rgnVZulUWBVbH574kGHcVSdxiiybzygftNvBvB/LpvmJXmNfCvkW/sSx/XEzcM0arOrcbqutTEeqbODcnZLKm4sugbuGbzsPozWR9sStpNboFn1sdXrWe4x5ey3sSKojBEYIjBEYIjBEYIjBEYIjBEYIjBEYIjBFM/HLLD8NDJ0wWEmjqb2oIJrY1uR63/fFbFD6QVucDee1c2dphLvIPEUhigclFEM2uUqbcpNcSg9qQMAzCz/3ZrEVIwAeX5VziFJz3uaJ+oQOUtv5xYeIVuxeXl1xcaiL5eZVNFonAPzKnHx2hUlEhtRpPMLzzxKAiPL5ZVYzsoaXR5iQ1FE0gBrVaJU3R3B3xnOFg3dexpOBc+qftFhPTU8r81ZfDHOdXJkW7LHI0al1okALtXsCSPtvveLlEy1ea4lTyVptJE2S3x3w9zUssSRHLrlID+WjM3Zm1MWULuSTXfsMRuouJAGgV6hxOixjnOzZ3am3cE38o8pJkTKyyM5lCg7BVGi6pR27+/wCmJqdMMWdi8a7EBoIiJ9VtLw+ISNIIoxI3xPpGo0K3arO22O8omVVNV5aGyYG0rpx9XCMEX8JwRZea5kykbaHzMIbfy61vYX2vbHJe0bqduFrOEhhjuXDxXmfTDry8YlkqxE7iNiN/2TuSKPl77EbHHLqlpClpYSX5ahgc4n53qT8R8V8/JYQxwj+BbP6sT/ximcS86L0VPg2Hb90nx/SW589mc1p6heXz0XYsbLkUpYmlG2w27nEZLnaq4KdGjOWBbTu+XXLmsrJrKBGFSMojB1kEdxt3qxv64+EGYUjHsy5p2BnRMXCeSeJzqVWKSON61dVtAOn4bU+Y16bHEjaVQqnW4hhKZkkEjlfX0Txk/CfqOZc7OWdjbLFe59bkeyb+QGJxhpMuKyn8ZyNyUW2HP9D+U1ZXkLh8bKwyqEqABqtht6lSSCfnWJRRYNlnv4jiXCC8pihhVBSqFHsBQ/QYlVMuJuV+8F8RgiMERgiMERgiMERgiMERgiMERgiMERgiMERgiMEWHzrw1MxkpkfVQXWNChmtPMKU7MTVVtd1YxxUbmaQrWCqmlXa4d1+tlCuHcTbImdl1x5oldGqJdJjaywKMPLY0EV6bYoB2Sea9XUpDEBoMFm9zMjqNd1eOVOMnMwBnQxTLSyxkUUagex3AKkMPkfli+x2YLyeKodjUgGRsea2SMdqsl7hXJOSy8vWigqUXTFmar9gSQNtu3bEbaTGmQFcq4/EVWZHOt4JgAxIqa/uCIwRZ/FOOZfLi5544/kzAE/Re5+2OXPa3Uqalh6tX7GkrAzfiJlAoMBOYY3su2kAEktY1BRW50mrHviM1m7XVtnDK0/WMvzbb1Sdx/xGzojLIMtANZQKG6z2KshhcdCx398Qvrvi0LSw/C8OXQ7MbTpA/axDznI0csWaj/GU9yN1WCFPhGkJQBDkeYWDf0OOO1MEOurX9A0Oa+kcnK156zO2yyM7xeCRo1iyzLoDqgpG1ahS2gSmYN3Y2TQPfHBc06BWGUKrAS9+sE6+O/pstaDk3NywRhIc3YDHzgIBISDpCPKCqdzr02T6H077JxG6rnHUGVCS5u2l7c7DXpOi1OHeEGZkOrM5hEs2dNyMfeyaF/OzjoYZx1KgqccpNEU2k+ieuF+H2WihELvNNGDq0O5CX3somkNv+9eJ20WgQsmrxKq9+cAA8wL+Zn0hMfD+GQwDTDFHGP4FC/8AA3xKGgaKnUqvqGXkldePqjRgiMERgiMERgiMERgiMERgiMERgiMERgiMERgiMERgiMERgiMERgil3P3KuZPEIc5ComXXGCr1SHUALAolLIJO9b+narVpuzhwW7gMZSGHdReYsbje3v8ANVzcZ5rbKcT1bQxtoGYXytb7Fi3lMjARkaSK/Z7bg/HVMr13QwYrYWNTeO7ptrr49CnTh/POUlXUDKvlLm4ZDSAkayyqVCmru9t7oggTCq0rNqcPrMMW5ajXlczPwLUyXH8rKCY8zC9bmpFNfUXYx2HtOhVd+Hqs+5pHguTjvNMOWj6hDyjSG/KprDHSCCWANtttePjqgaJUlDCPquy6d6Tv/qmzuVGWeFVkCFnVpKO9qVWirkgALvuTdViD+ok6LS/8QGtkvBtMAx431HPRJ3EfELOEs6ZthbEdLpqtLv6i69B31Xe+wJhNd2xWlT4ZQAyuZ4z8/SzM3zJZqTK5OSRSQZBHWuwRZ0EKxuiGAHb545NTmArDMJu17gOU6ea5+DcLfMaulk5ZSY9KlC2kP++zEEf6bAx8a3NoF1WrCl91QC835ch+015fwlzMj2dGXjobO/UcGhfwAKfNfqPviUYZxPJUHcapMEfcegget028I8JMnGPzmediPUlAPoFN/qTiZuGaNbrOrcarvP0Q319028G5byuVH5ECIf3qtv6zbH9cStY1ugWfWxVat/kcT85aLVx2q6MERgiMERgiMERgiMERgiMERgiMERgiMERgiMERgiMERgiMERgiMERgiMERgiMERgimPN3hvJMYVy/SWJHYWQQ6IxB0/wD3Ah1kbg01b9zVqUCYhbuD4q2nmNSZPkSPabc+axY2my0eYkSBCgd8pBD5ldS/7ZHTDSkqRVm6J+eOLtBIHRWCKdZzGucZs8na22tki5HJyTNGFg1Kp0bDQGbdqaQ7BiPc9gMQAE7LWqVGUwZdfXn5DkuTLZCSQhY0aRiLCxjWe9dlsjf3+XvjkNJ0UrqrGiXGO+ycOB8g8UfQQpgVXEi9V9IDivNoFsG2G+n0xM2jUKza/EsG2ZudLDbvTpwrwigDa8zK0pJvQlov0JJLnfe7GJ24YalZlXjdQjLTEdTc/gJryXJuRifWmViDe5GqvoGsL9qxKKTAZAWe/HYh7crnmFuqtbDYYkVRf3BEYIjBEYIjBEYIjBEYIjBEYIjBEYIjBEYIjBEYIjBEYIjBEYIjBEYIjBEYIjBEYIjBEYIjBEYIjBFy5v4o/wCbHwrtuhSDz/8A9ny//wCRJ/8As2K9XQLWwH3v7h+E3co/9nH1/wDTEzNFn4r/ACLax2qyMERgiMERgiMERgiMERgiMERgiMERgiMERgiMERgiMERgiMERgiMERgiMERgiMERgiMERgiMERgi//9k="/>
          <p:cNvSpPr>
            <a:spLocks noChangeAspect="1" noChangeArrowheads="1"/>
          </p:cNvSpPr>
          <p:nvPr/>
        </p:nvSpPr>
        <p:spPr bwMode="auto">
          <a:xfrm>
            <a:off x="520700" y="30321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3796" y="1387267"/>
            <a:ext cx="1514475" cy="857250"/>
          </a:xfrm>
          <a:prstGeom prst="rect">
            <a:avLst/>
          </a:prstGeom>
        </p:spPr>
      </p:pic>
      <p:pic>
        <p:nvPicPr>
          <p:cNvPr id="1026" name="Picture 2" descr="http://www.leptosestates.com/resources/images/passport-large.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93360" y="4536480"/>
            <a:ext cx="1215829" cy="170083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http://dalsanradio.com/uploads/article/photo/IMG_7D22DB-4FF9D5-142AE4-6D38D5-94DBAB-CACF3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25208" y="4581128"/>
            <a:ext cx="530031" cy="36004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dbi_flag_cyprus"/>
          <p:cNvPicPr>
            <a:picLocks noChangeAspect="1" noChangeArrowheads="1"/>
          </p:cNvPicPr>
          <p:nvPr/>
        </p:nvPicPr>
        <p:blipFill>
          <a:blip r:embed="rId8" cstate="print"/>
          <a:srcRect/>
          <a:stretch>
            <a:fillRect/>
          </a:stretch>
        </p:blipFill>
        <p:spPr bwMode="auto">
          <a:xfrm>
            <a:off x="5961112" y="260648"/>
            <a:ext cx="1332440" cy="864096"/>
          </a:xfrm>
          <a:prstGeom prst="rect">
            <a:avLst/>
          </a:prstGeom>
          <a:noFill/>
          <a:ln w="9525">
            <a:solidFill>
              <a:srgbClr val="000000"/>
            </a:solidFill>
            <a:miter lim="800000"/>
            <a:headEnd/>
            <a:tailEnd/>
          </a:ln>
        </p:spPr>
      </p:pic>
    </p:spTree>
    <p:extLst>
      <p:ext uri="{BB962C8B-B14F-4D97-AF65-F5344CB8AC3E}">
        <p14:creationId xmlns:p14="http://schemas.microsoft.com/office/powerpoint/2010/main" val="4008820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txBox="1">
            <a:spLocks noChangeArrowheads="1"/>
          </p:cNvSpPr>
          <p:nvPr/>
        </p:nvSpPr>
        <p:spPr bwMode="auto">
          <a:xfrm>
            <a:off x="55836" y="1693715"/>
            <a:ext cx="9906000" cy="576263"/>
          </a:xfrm>
          <a:prstGeom prst="rect">
            <a:avLst/>
          </a:prstGeom>
          <a:noFill/>
          <a:ln w="9525">
            <a:noFill/>
            <a:miter lim="800000"/>
            <a:headEnd/>
            <a:tailEnd/>
          </a:ln>
        </p:spPr>
        <p:txBody>
          <a:bodyPr/>
          <a:lstStyle/>
          <a:p>
            <a:pPr algn="ctr">
              <a:defRPr/>
            </a:pPr>
            <a:r>
              <a:rPr lang="en-US" sz="5400" i="1" dirty="0">
                <a:solidFill>
                  <a:schemeClr val="bg2">
                    <a:lumMod val="50000"/>
                  </a:schemeClr>
                </a:solidFill>
              </a:rPr>
              <a:t>Thank You! </a:t>
            </a:r>
          </a:p>
        </p:txBody>
      </p:sp>
      <p:cxnSp>
        <p:nvCxnSpPr>
          <p:cNvPr id="70664" name="Straight Connector 14"/>
          <p:cNvCxnSpPr>
            <a:cxnSpLocks noChangeShapeType="1"/>
          </p:cNvCxnSpPr>
          <p:nvPr/>
        </p:nvCxnSpPr>
        <p:spPr bwMode="auto">
          <a:xfrm rot="5400000">
            <a:off x="3583781" y="4148932"/>
            <a:ext cx="2449513" cy="0"/>
          </a:xfrm>
          <a:prstGeom prst="line">
            <a:avLst/>
          </a:prstGeom>
          <a:noFill/>
          <a:ln w="12700" algn="ctr">
            <a:noFill/>
            <a:round/>
            <a:headEnd/>
            <a:tailEnd/>
          </a:ln>
        </p:spPr>
      </p:cxnSp>
      <p:sp>
        <p:nvSpPr>
          <p:cNvPr id="12" name="Rectangle 3"/>
          <p:cNvSpPr>
            <a:spLocks noChangeArrowheads="1"/>
          </p:cNvSpPr>
          <p:nvPr/>
        </p:nvSpPr>
        <p:spPr bwMode="auto">
          <a:xfrm>
            <a:off x="3941819" y="5949279"/>
            <a:ext cx="223224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nchor="ctr">
            <a:spAutoFit/>
          </a:bodyPr>
          <a:lstStyle/>
          <a:p>
            <a:pPr algn="ctr"/>
            <a:r>
              <a:rPr lang="en-GB" sz="1100" dirty="0" err="1">
                <a:solidFill>
                  <a:srgbClr val="000000"/>
                </a:solidFill>
              </a:rPr>
              <a:t>P.G.Economides</a:t>
            </a:r>
            <a:r>
              <a:rPr lang="en-GB" sz="1100" dirty="0">
                <a:solidFill>
                  <a:srgbClr val="000000"/>
                </a:solidFill>
              </a:rPr>
              <a:t> &amp; Co </a:t>
            </a:r>
            <a:r>
              <a:rPr lang="en-GB" sz="1100" dirty="0" smtClean="0">
                <a:solidFill>
                  <a:srgbClr val="000000"/>
                </a:solidFill>
              </a:rPr>
              <a:t>Ltd</a:t>
            </a:r>
          </a:p>
          <a:p>
            <a:pPr algn="ctr"/>
            <a:endParaRPr lang="en-GB" sz="1100" dirty="0">
              <a:solidFill>
                <a:srgbClr val="000000"/>
              </a:solidFill>
            </a:endParaRPr>
          </a:p>
          <a:p>
            <a:pPr algn="ctr"/>
            <a:r>
              <a:rPr lang="en-GB" sz="1100" b="0" dirty="0">
                <a:solidFill>
                  <a:srgbClr val="000000"/>
                </a:solidFill>
              </a:rPr>
              <a:t>Chartered Certified Accountants</a:t>
            </a:r>
          </a:p>
          <a:p>
            <a:pPr algn="ctr"/>
            <a:r>
              <a:rPr lang="en-GB" sz="1100" b="0" dirty="0">
                <a:solidFill>
                  <a:srgbClr val="000000"/>
                </a:solidFill>
              </a:rPr>
              <a:t>www.pgeconomides.eu</a:t>
            </a:r>
          </a:p>
        </p:txBody>
      </p:sp>
      <p:cxnSp>
        <p:nvCxnSpPr>
          <p:cNvPr id="19" name="Straight Connector 18"/>
          <p:cNvCxnSpPr/>
          <p:nvPr/>
        </p:nvCxnSpPr>
        <p:spPr bwMode="auto">
          <a:xfrm>
            <a:off x="0" y="5406669"/>
            <a:ext cx="9906000" cy="0"/>
          </a:xfrm>
          <a:prstGeom prst="line">
            <a:avLst/>
          </a:prstGeom>
          <a:noFill/>
          <a:ln w="12700" cap="flat" cmpd="sng" algn="ctr">
            <a:solidFill>
              <a:schemeClr val="bg2"/>
            </a:solidFill>
            <a:prstDash val="solid"/>
            <a:round/>
            <a:headEnd type="none" w="med" len="med"/>
            <a:tailEnd type="none" w="med" len="med"/>
          </a:ln>
          <a:effectLst/>
        </p:spPr>
      </p:cxnSp>
      <p:sp>
        <p:nvSpPr>
          <p:cNvPr id="11" name="Rectangle 10"/>
          <p:cNvSpPr>
            <a:spLocks noChangeArrowheads="1"/>
          </p:cNvSpPr>
          <p:nvPr/>
        </p:nvSpPr>
        <p:spPr bwMode="auto">
          <a:xfrm>
            <a:off x="3975571" y="3271769"/>
            <a:ext cx="2271320" cy="877163"/>
          </a:xfrm>
          <a:prstGeom prst="rect">
            <a:avLst/>
          </a:prstGeom>
          <a:noFill/>
          <a:ln w="12700" cap="sq" cmpd="sng">
            <a:noFill/>
            <a:prstDash val="solid"/>
            <a:miter lim="800000"/>
            <a:headEnd type="none" w="sm" len="sm"/>
            <a:tailEnd type="none" w="sm" len="sm"/>
          </a:ln>
          <a:effectLst/>
        </p:spPr>
        <p:txBody>
          <a:bodyPr wrap="square" anchor="ctr">
            <a:spAutoFit/>
          </a:bodyPr>
          <a:lstStyle>
            <a:defPPr>
              <a:defRPr lang="en-US"/>
            </a:defPPr>
            <a:lvl1pPr algn="l" rtl="0" fontAlgn="base">
              <a:spcBef>
                <a:spcPct val="0"/>
              </a:spcBef>
              <a:spcAft>
                <a:spcPct val="0"/>
              </a:spcAft>
              <a:defRPr sz="1400" b="1" kern="1200">
                <a:solidFill>
                  <a:schemeClr val="tx1"/>
                </a:solidFill>
                <a:latin typeface="Arial" charset="0"/>
                <a:ea typeface="+mn-ea"/>
                <a:cs typeface="+mn-cs"/>
              </a:defRPr>
            </a:lvl1pPr>
            <a:lvl2pPr marL="457200" algn="l" rtl="0" fontAlgn="base">
              <a:spcBef>
                <a:spcPct val="0"/>
              </a:spcBef>
              <a:spcAft>
                <a:spcPct val="0"/>
              </a:spcAft>
              <a:defRPr sz="1400" b="1" kern="1200">
                <a:solidFill>
                  <a:schemeClr val="tx1"/>
                </a:solidFill>
                <a:latin typeface="Arial" charset="0"/>
                <a:ea typeface="+mn-ea"/>
                <a:cs typeface="+mn-cs"/>
              </a:defRPr>
            </a:lvl2pPr>
            <a:lvl3pPr marL="914400" algn="l" rtl="0" fontAlgn="base">
              <a:spcBef>
                <a:spcPct val="0"/>
              </a:spcBef>
              <a:spcAft>
                <a:spcPct val="0"/>
              </a:spcAft>
              <a:defRPr sz="1400" b="1" kern="1200">
                <a:solidFill>
                  <a:schemeClr val="tx1"/>
                </a:solidFill>
                <a:latin typeface="Arial" charset="0"/>
                <a:ea typeface="+mn-ea"/>
                <a:cs typeface="+mn-cs"/>
              </a:defRPr>
            </a:lvl3pPr>
            <a:lvl4pPr marL="1371600" algn="l" rtl="0" fontAlgn="base">
              <a:spcBef>
                <a:spcPct val="0"/>
              </a:spcBef>
              <a:spcAft>
                <a:spcPct val="0"/>
              </a:spcAft>
              <a:defRPr sz="1400" b="1" kern="1200">
                <a:solidFill>
                  <a:schemeClr val="tx1"/>
                </a:solidFill>
                <a:latin typeface="Arial" charset="0"/>
                <a:ea typeface="+mn-ea"/>
                <a:cs typeface="+mn-cs"/>
              </a:defRPr>
            </a:lvl4pPr>
            <a:lvl5pPr marL="1828800" algn="l" rtl="0" fontAlgn="base">
              <a:spcBef>
                <a:spcPct val="0"/>
              </a:spcBef>
              <a:spcAft>
                <a:spcPct val="0"/>
              </a:spcAft>
              <a:defRPr sz="1400" b="1" kern="1200">
                <a:solidFill>
                  <a:schemeClr val="tx1"/>
                </a:solidFill>
                <a:latin typeface="Arial" charset="0"/>
                <a:ea typeface="+mn-ea"/>
                <a:cs typeface="+mn-cs"/>
              </a:defRPr>
            </a:lvl5pPr>
            <a:lvl6pPr marL="2286000" algn="l" defTabSz="914400" rtl="0" eaLnBrk="1" latinLnBrk="0" hangingPunct="1">
              <a:defRPr sz="1400" b="1" kern="1200">
                <a:solidFill>
                  <a:schemeClr val="tx1"/>
                </a:solidFill>
                <a:latin typeface="Arial" charset="0"/>
                <a:ea typeface="+mn-ea"/>
                <a:cs typeface="+mn-cs"/>
              </a:defRPr>
            </a:lvl6pPr>
            <a:lvl7pPr marL="2743200" algn="l" defTabSz="914400" rtl="0" eaLnBrk="1" latinLnBrk="0" hangingPunct="1">
              <a:defRPr sz="1400" b="1" kern="1200">
                <a:solidFill>
                  <a:schemeClr val="tx1"/>
                </a:solidFill>
                <a:latin typeface="Arial" charset="0"/>
                <a:ea typeface="+mn-ea"/>
                <a:cs typeface="+mn-cs"/>
              </a:defRPr>
            </a:lvl7pPr>
            <a:lvl8pPr marL="3200400" algn="l" defTabSz="914400" rtl="0" eaLnBrk="1" latinLnBrk="0" hangingPunct="1">
              <a:defRPr sz="1400" b="1" kern="1200">
                <a:solidFill>
                  <a:schemeClr val="tx1"/>
                </a:solidFill>
                <a:latin typeface="Arial" charset="0"/>
                <a:ea typeface="+mn-ea"/>
                <a:cs typeface="+mn-cs"/>
              </a:defRPr>
            </a:lvl8pPr>
            <a:lvl9pPr marL="3657600" algn="l" defTabSz="914400" rtl="0" eaLnBrk="1" latinLnBrk="0" hangingPunct="1">
              <a:defRPr sz="1400" b="1" kern="1200">
                <a:solidFill>
                  <a:schemeClr val="tx1"/>
                </a:solidFill>
                <a:latin typeface="Arial" charset="0"/>
                <a:ea typeface="+mn-ea"/>
                <a:cs typeface="+mn-cs"/>
              </a:defRPr>
            </a:lvl9pPr>
          </a:lstStyle>
          <a:p>
            <a:pPr lvl="0" algn="ctr">
              <a:lnSpc>
                <a:spcPct val="150000"/>
              </a:lnSpc>
            </a:pPr>
            <a:r>
              <a:rPr lang="en-US" sz="1200" dirty="0" err="1">
                <a:solidFill>
                  <a:srgbClr val="000000"/>
                </a:solidFill>
              </a:rPr>
              <a:t>Andry</a:t>
            </a:r>
            <a:r>
              <a:rPr lang="en-US" sz="1200" dirty="0">
                <a:solidFill>
                  <a:srgbClr val="000000"/>
                </a:solidFill>
              </a:rPr>
              <a:t> </a:t>
            </a:r>
            <a:r>
              <a:rPr lang="en-US" sz="1200" dirty="0" err="1">
                <a:solidFill>
                  <a:srgbClr val="000000"/>
                </a:solidFill>
              </a:rPr>
              <a:t>Panteli</a:t>
            </a:r>
            <a:r>
              <a:rPr lang="en-US" sz="1000" dirty="0" smtClean="0">
                <a:solidFill>
                  <a:schemeClr val="bg2"/>
                </a:solidFill>
              </a:rPr>
              <a:t>, </a:t>
            </a:r>
            <a:r>
              <a:rPr lang="en-US" sz="1000" b="0" dirty="0" smtClean="0">
                <a:solidFill>
                  <a:schemeClr val="bg2"/>
                </a:solidFill>
              </a:rPr>
              <a:t>FCCA</a:t>
            </a:r>
            <a:endParaRPr lang="en-US" sz="1000" b="0" dirty="0">
              <a:solidFill>
                <a:schemeClr val="bg2"/>
              </a:solidFill>
            </a:endParaRPr>
          </a:p>
          <a:p>
            <a:pPr lvl="0" algn="ctr">
              <a:lnSpc>
                <a:spcPct val="150000"/>
              </a:lnSpc>
            </a:pPr>
            <a:r>
              <a:rPr lang="en-US" sz="1100" b="0" i="1" dirty="0" smtClean="0">
                <a:solidFill>
                  <a:srgbClr val="000000"/>
                </a:solidFill>
              </a:rPr>
              <a:t>Director </a:t>
            </a:r>
          </a:p>
          <a:p>
            <a:pPr lvl="0" algn="ctr">
              <a:lnSpc>
                <a:spcPct val="150000"/>
              </a:lnSpc>
            </a:pPr>
            <a:r>
              <a:rPr lang="en-US" sz="1100" b="0" i="1" dirty="0">
                <a:solidFill>
                  <a:srgbClr val="000000"/>
                </a:solidFill>
              </a:rPr>
              <a:t>andry.panteli@pgeconomides.eu</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0519" y="5564720"/>
            <a:ext cx="1856633" cy="226509"/>
          </a:xfrm>
          <a:prstGeom prst="rect">
            <a:avLst/>
          </a:prstGeom>
        </p:spPr>
      </p:pic>
    </p:spTree>
    <p:extLst>
      <p:ext uri="{BB962C8B-B14F-4D97-AF65-F5344CB8AC3E}">
        <p14:creationId xmlns:p14="http://schemas.microsoft.com/office/powerpoint/2010/main" val="177467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Scale>
                                      <p:cBhvr>
                                        <p:cTn id="7"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3"/>
                                        </p:tgtEl>
                                        <p:attrNameLst>
                                          <p:attrName>ppt_x</p:attrName>
                                          <p:attrName>ppt_y</p:attrName>
                                        </p:attrNameLst>
                                      </p:cBhvr>
                                    </p:animMotion>
                                    <p:animEffect transition="in" filter="fade">
                                      <p:cBhvr>
                                        <p:cTn id="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6"/>
          <p:cNvSpPr>
            <a:spLocks noChangeArrowheads="1"/>
          </p:cNvSpPr>
          <p:nvPr/>
        </p:nvSpPr>
        <p:spPr bwMode="auto">
          <a:xfrm>
            <a:off x="0" y="908720"/>
            <a:ext cx="9906000" cy="5824800"/>
          </a:xfrm>
          <a:prstGeom prst="rect">
            <a:avLst/>
          </a:prstGeom>
          <a:solidFill>
            <a:srgbClr val="C1E6FF"/>
          </a:solidFill>
          <a:ln w="12700" algn="ctr">
            <a:noFill/>
            <a:miter lim="800000"/>
            <a:headEnd/>
            <a:tailEnd/>
          </a:ln>
        </p:spPr>
        <p:txBody>
          <a:bodyPr wrap="none" anchor="ctr"/>
          <a:lstStyle/>
          <a:p>
            <a:endParaRPr lang="en-US"/>
          </a:p>
        </p:txBody>
      </p:sp>
      <p:sp>
        <p:nvSpPr>
          <p:cNvPr id="8196" name="Rectangle 5"/>
          <p:cNvSpPr>
            <a:spLocks noChangeArrowheads="1"/>
          </p:cNvSpPr>
          <p:nvPr/>
        </p:nvSpPr>
        <p:spPr bwMode="auto">
          <a:xfrm>
            <a:off x="0" y="2708920"/>
            <a:ext cx="9906000" cy="2800767"/>
          </a:xfrm>
          <a:prstGeom prst="rect">
            <a:avLst/>
          </a:prstGeom>
          <a:noFill/>
          <a:ln w="12700" algn="ctr">
            <a:noFill/>
            <a:miter lim="800000"/>
            <a:headEnd/>
            <a:tailEnd/>
          </a:ln>
        </p:spPr>
        <p:txBody>
          <a:bodyPr>
            <a:spAutoFit/>
          </a:bodyPr>
          <a:lstStyle/>
          <a:p>
            <a:pPr algn="ctr" eaLnBrk="0" hangingPunct="0">
              <a:lnSpc>
                <a:spcPct val="110000"/>
              </a:lnSpc>
            </a:pPr>
            <a:r>
              <a:rPr lang="en-GB" sz="3200" b="0" dirty="0" smtClean="0">
                <a:solidFill>
                  <a:srgbClr val="000000"/>
                </a:solidFill>
                <a:latin typeface="Arial Black" pitchFamily="34" charset="0"/>
              </a:rPr>
              <a:t>Cyprus 2017: Overview</a:t>
            </a:r>
          </a:p>
          <a:p>
            <a:pPr algn="ctr" eaLnBrk="0" hangingPunct="0">
              <a:lnSpc>
                <a:spcPct val="110000"/>
              </a:lnSpc>
            </a:pPr>
            <a:endParaRPr lang="en-GB" sz="3200" b="0" dirty="0">
              <a:solidFill>
                <a:srgbClr val="000000"/>
              </a:solidFill>
              <a:latin typeface="Arial Black" pitchFamily="34" charset="0"/>
            </a:endParaRPr>
          </a:p>
          <a:p>
            <a:pPr algn="ctr" eaLnBrk="0" hangingPunct="0">
              <a:lnSpc>
                <a:spcPct val="110000"/>
              </a:lnSpc>
            </a:pPr>
            <a:r>
              <a:rPr lang="en-US" sz="3200" i="1" dirty="0">
                <a:solidFill>
                  <a:srgbClr val="003399"/>
                </a:solidFill>
              </a:rPr>
              <a:t>Cyprus at the Forefront of </a:t>
            </a:r>
            <a:endParaRPr lang="en-US" sz="3200" i="1" dirty="0" smtClean="0">
              <a:solidFill>
                <a:srgbClr val="003399"/>
              </a:solidFill>
            </a:endParaRPr>
          </a:p>
          <a:p>
            <a:pPr algn="ctr" eaLnBrk="0" hangingPunct="0">
              <a:lnSpc>
                <a:spcPct val="110000"/>
              </a:lnSpc>
            </a:pPr>
            <a:r>
              <a:rPr lang="en-US" sz="3200" i="1" dirty="0" smtClean="0">
                <a:solidFill>
                  <a:srgbClr val="003399"/>
                </a:solidFill>
              </a:rPr>
              <a:t>International </a:t>
            </a:r>
            <a:r>
              <a:rPr lang="en-US" sz="3200" i="1" dirty="0">
                <a:solidFill>
                  <a:srgbClr val="003399"/>
                </a:solidFill>
              </a:rPr>
              <a:t>Developments</a:t>
            </a:r>
          </a:p>
          <a:p>
            <a:pPr algn="ctr" eaLnBrk="0" hangingPunct="0">
              <a:lnSpc>
                <a:spcPct val="110000"/>
              </a:lnSpc>
            </a:pPr>
            <a:endParaRPr lang="en-GB" sz="3200" b="0" dirty="0" smtClean="0">
              <a:solidFill>
                <a:srgbClr val="000000"/>
              </a:solidFill>
              <a:latin typeface="Arial Black" pitchFamily="34" charset="0"/>
            </a:endParaRPr>
          </a:p>
        </p:txBody>
      </p:sp>
    </p:spTree>
    <p:extLst>
      <p:ext uri="{BB962C8B-B14F-4D97-AF65-F5344CB8AC3E}">
        <p14:creationId xmlns:p14="http://schemas.microsoft.com/office/powerpoint/2010/main" val="3175214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p:cTn id="7" dur="500" fill="hold"/>
                                        <p:tgtEl>
                                          <p:spTgt spid="8196"/>
                                        </p:tgtEl>
                                        <p:attrNameLst>
                                          <p:attrName>ppt_w</p:attrName>
                                        </p:attrNameLst>
                                      </p:cBhvr>
                                      <p:tavLst>
                                        <p:tav tm="0">
                                          <p:val>
                                            <p:fltVal val="0"/>
                                          </p:val>
                                        </p:tav>
                                        <p:tav tm="100000">
                                          <p:val>
                                            <p:strVal val="#ppt_w"/>
                                          </p:val>
                                        </p:tav>
                                      </p:tavLst>
                                    </p:anim>
                                    <p:anim calcmode="lin" valueType="num">
                                      <p:cBhvr>
                                        <p:cTn id="8" dur="500" fill="hold"/>
                                        <p:tgtEl>
                                          <p:spTgt spid="819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Text Box 3"/>
          <p:cNvSpPr txBox="1">
            <a:spLocks noChangeArrowheads="1"/>
          </p:cNvSpPr>
          <p:nvPr/>
        </p:nvSpPr>
        <p:spPr bwMode="auto">
          <a:xfrm>
            <a:off x="144000" y="576000"/>
            <a:ext cx="5325493" cy="307777"/>
          </a:xfrm>
          <a:prstGeom prst="rect">
            <a:avLst/>
          </a:prstGeom>
          <a:noFill/>
          <a:ln w="9525">
            <a:noFill/>
            <a:miter lim="800000"/>
            <a:headEnd/>
            <a:tailEnd/>
          </a:ln>
        </p:spPr>
        <p:txBody>
          <a:bodyPr wrap="square">
            <a:spAutoFit/>
          </a:bodyPr>
          <a:lstStyle/>
          <a:p>
            <a:r>
              <a:rPr lang="en-US" dirty="0" smtClean="0">
                <a:solidFill>
                  <a:schemeClr val="bg1"/>
                </a:solidFill>
              </a:rPr>
              <a:t>Cyprus economy brief &amp; actions</a:t>
            </a:r>
            <a:endParaRPr lang="en-US" dirty="0">
              <a:solidFill>
                <a:schemeClr val="bg1"/>
              </a:solidFill>
            </a:endParaRPr>
          </a:p>
        </p:txBody>
      </p:sp>
      <p:sp>
        <p:nvSpPr>
          <p:cNvPr id="4" name="Rectangle 3"/>
          <p:cNvSpPr/>
          <p:nvPr/>
        </p:nvSpPr>
        <p:spPr>
          <a:xfrm>
            <a:off x="200472" y="1679897"/>
            <a:ext cx="9217024" cy="5078313"/>
          </a:xfrm>
          <a:prstGeom prst="rect">
            <a:avLst/>
          </a:prstGeom>
        </p:spPr>
        <p:txBody>
          <a:bodyPr wrap="square">
            <a:spAutoFit/>
          </a:bodyPr>
          <a:lstStyle/>
          <a:p>
            <a:pPr marL="285750" indent="-285750">
              <a:buFont typeface="Arial" panose="020B0604020202020204" pitchFamily="34" charset="0"/>
              <a:buChar char="•"/>
            </a:pPr>
            <a:r>
              <a:rPr lang="en-GB" sz="1800" b="0" dirty="0" smtClean="0">
                <a:solidFill>
                  <a:srgbClr val="000000"/>
                </a:solidFill>
                <a:sym typeface="Wingdings" panose="05000000000000000000" pitchFamily="2" charset="2"/>
              </a:rPr>
              <a:t>Cyprus </a:t>
            </a:r>
            <a:r>
              <a:rPr lang="en-GB" sz="1800" b="0" dirty="0">
                <a:solidFill>
                  <a:srgbClr val="000000"/>
                </a:solidFill>
                <a:sym typeface="Wingdings" panose="05000000000000000000" pitchFamily="2" charset="2"/>
              </a:rPr>
              <a:t>economy is no longer in recession and </a:t>
            </a:r>
            <a:r>
              <a:rPr lang="en-GB" sz="1800" b="0" dirty="0" smtClean="0">
                <a:solidFill>
                  <a:srgbClr val="000000"/>
                </a:solidFill>
                <a:sym typeface="Wingdings" panose="05000000000000000000" pitchFamily="2" charset="2"/>
              </a:rPr>
              <a:t>as from </a:t>
            </a:r>
            <a:r>
              <a:rPr lang="en-GB" sz="1800" b="0" dirty="0">
                <a:solidFill>
                  <a:srgbClr val="000000"/>
                </a:solidFill>
                <a:sym typeface="Wingdings" panose="05000000000000000000" pitchFamily="2" charset="2"/>
              </a:rPr>
              <a:t>2015 has marked growth</a:t>
            </a:r>
          </a:p>
          <a:p>
            <a:endParaRPr lang="en-US" sz="1800" b="0" dirty="0" smtClean="0">
              <a:solidFill>
                <a:srgbClr val="000000"/>
              </a:solidFill>
              <a:sym typeface="Wingdings" panose="05000000000000000000" pitchFamily="2" charset="2"/>
            </a:endParaRPr>
          </a:p>
          <a:p>
            <a:pPr marL="285750" indent="-285750">
              <a:buFont typeface="Arial" panose="020B0604020202020204" pitchFamily="34" charset="0"/>
              <a:buChar char="•"/>
            </a:pPr>
            <a:r>
              <a:rPr lang="en-US" sz="1800" b="0" dirty="0" smtClean="0">
                <a:solidFill>
                  <a:srgbClr val="000000"/>
                </a:solidFill>
                <a:sym typeface="Wingdings" panose="05000000000000000000" pitchFamily="2" charset="2"/>
              </a:rPr>
              <a:t>Successful issues of Government Bonds to the international markets</a:t>
            </a:r>
          </a:p>
          <a:p>
            <a:endParaRPr lang="en-US" sz="1800" b="0" dirty="0" smtClean="0">
              <a:solidFill>
                <a:srgbClr val="000000"/>
              </a:solidFill>
              <a:sym typeface="Wingdings" panose="05000000000000000000" pitchFamily="2" charset="2"/>
            </a:endParaRPr>
          </a:p>
          <a:p>
            <a:pPr marL="285750" indent="-285750">
              <a:buFont typeface="Arial" panose="020B0604020202020204" pitchFamily="34" charset="0"/>
              <a:buChar char="•"/>
            </a:pPr>
            <a:r>
              <a:rPr lang="en-US" sz="1800" b="0" dirty="0" smtClean="0">
                <a:solidFill>
                  <a:srgbClr val="000000"/>
                </a:solidFill>
                <a:sym typeface="Wingdings" panose="05000000000000000000" pitchFamily="2" charset="2"/>
              </a:rPr>
              <a:t>Economy and banks upgraded by international credit rating agencies</a:t>
            </a:r>
          </a:p>
          <a:p>
            <a:endParaRPr lang="en-US" sz="1800" b="0" dirty="0" smtClean="0">
              <a:solidFill>
                <a:srgbClr val="000000"/>
              </a:solidFill>
              <a:sym typeface="Wingdings" panose="05000000000000000000" pitchFamily="2" charset="2"/>
            </a:endParaRPr>
          </a:p>
          <a:p>
            <a:pPr marL="285750" indent="-285750">
              <a:buFont typeface="Arial" panose="020B0604020202020204" pitchFamily="34" charset="0"/>
              <a:buChar char="•"/>
            </a:pPr>
            <a:r>
              <a:rPr lang="en-US" sz="1800" b="0" dirty="0" smtClean="0">
                <a:solidFill>
                  <a:srgbClr val="000000"/>
                </a:solidFill>
                <a:sym typeface="Wingdings" panose="05000000000000000000" pitchFamily="2" charset="2"/>
              </a:rPr>
              <a:t>Cyprus remains at the forefront of developments</a:t>
            </a:r>
          </a:p>
          <a:p>
            <a:endParaRPr lang="en-US" sz="1800" b="0" dirty="0" smtClean="0">
              <a:solidFill>
                <a:srgbClr val="000000"/>
              </a:solidFill>
              <a:sym typeface="Wingdings" panose="05000000000000000000" pitchFamily="2" charset="2"/>
            </a:endParaRPr>
          </a:p>
          <a:p>
            <a:pPr marL="285750" indent="-285750">
              <a:buFont typeface="Arial" panose="020B0604020202020204" pitchFamily="34" charset="0"/>
              <a:buChar char="•"/>
            </a:pPr>
            <a:r>
              <a:rPr lang="en-US" sz="1800" b="0" dirty="0" smtClean="0">
                <a:solidFill>
                  <a:srgbClr val="000000"/>
                </a:solidFill>
                <a:sym typeface="Wingdings" panose="05000000000000000000" pitchFamily="2" charset="2"/>
              </a:rPr>
              <a:t>Government adopts measures enabling Cyprus to remain </a:t>
            </a:r>
            <a:r>
              <a:rPr lang="en-US" sz="1800" b="0" dirty="0" smtClean="0">
                <a:solidFill>
                  <a:srgbClr val="003399"/>
                </a:solidFill>
                <a:sym typeface="Wingdings" panose="05000000000000000000" pitchFamily="2" charset="2"/>
              </a:rPr>
              <a:t>fully compliant </a:t>
            </a:r>
          </a:p>
          <a:p>
            <a:pPr marL="285750" indent="-285750">
              <a:buFont typeface="Arial" panose="020B0604020202020204" pitchFamily="34" charset="0"/>
              <a:buChar char="•"/>
            </a:pPr>
            <a:endParaRPr lang="en-US" sz="1800" b="0" dirty="0">
              <a:solidFill>
                <a:srgbClr val="000000"/>
              </a:solidFill>
              <a:sym typeface="Wingdings" panose="05000000000000000000" pitchFamily="2" charset="2"/>
            </a:endParaRPr>
          </a:p>
          <a:p>
            <a:r>
              <a:rPr lang="en-US" sz="1800" b="0" dirty="0" smtClean="0">
                <a:solidFill>
                  <a:srgbClr val="0000FF"/>
                </a:solidFill>
                <a:sym typeface="Wingdings" panose="05000000000000000000" pitchFamily="2" charset="2"/>
              </a:rPr>
              <a:t>     … </a:t>
            </a:r>
            <a:r>
              <a:rPr lang="en-US" sz="1800" dirty="0" smtClean="0">
                <a:solidFill>
                  <a:srgbClr val="0000FF"/>
                </a:solidFill>
                <a:sym typeface="Wingdings" panose="05000000000000000000" pitchFamily="2" charset="2"/>
              </a:rPr>
              <a:t>AND</a:t>
            </a:r>
            <a:r>
              <a:rPr lang="en-US" sz="1800" b="0" dirty="0" smtClean="0">
                <a:solidFill>
                  <a:srgbClr val="0000FF"/>
                </a:solidFill>
                <a:sym typeface="Wingdings" panose="05000000000000000000" pitchFamily="2" charset="2"/>
              </a:rPr>
              <a:t> </a:t>
            </a:r>
            <a:r>
              <a:rPr lang="en-US" sz="1800" b="0" dirty="0" smtClean="0">
                <a:solidFill>
                  <a:srgbClr val="003399"/>
                </a:solidFill>
                <a:sym typeface="Wingdings" panose="05000000000000000000" pitchFamily="2" charset="2"/>
              </a:rPr>
              <a:t>at the same time to retain its competitive advantages as an </a:t>
            </a:r>
            <a:br>
              <a:rPr lang="en-US" sz="1800" b="0" dirty="0" smtClean="0">
                <a:solidFill>
                  <a:srgbClr val="003399"/>
                </a:solidFill>
                <a:sym typeface="Wingdings" panose="05000000000000000000" pitchFamily="2" charset="2"/>
              </a:rPr>
            </a:br>
            <a:r>
              <a:rPr lang="en-US" sz="1800" b="0" dirty="0">
                <a:solidFill>
                  <a:srgbClr val="003399"/>
                </a:solidFill>
                <a:sym typeface="Wingdings" panose="05000000000000000000" pitchFamily="2" charset="2"/>
              </a:rPr>
              <a:t> </a:t>
            </a:r>
            <a:r>
              <a:rPr lang="en-US" sz="1800" b="0" dirty="0" smtClean="0">
                <a:solidFill>
                  <a:srgbClr val="003399"/>
                </a:solidFill>
                <a:sym typeface="Wingdings" panose="05000000000000000000" pitchFamily="2" charset="2"/>
              </a:rPr>
              <a:t>                 attractive International Business Center.</a:t>
            </a:r>
          </a:p>
          <a:p>
            <a:endParaRPr lang="en-US" sz="1800" b="0" dirty="0">
              <a:solidFill>
                <a:srgbClr val="003399"/>
              </a:solidFill>
              <a:sym typeface="Wingdings" panose="05000000000000000000" pitchFamily="2" charset="2"/>
            </a:endParaRPr>
          </a:p>
          <a:p>
            <a:r>
              <a:rPr lang="en-US" sz="1800" b="0" dirty="0">
                <a:solidFill>
                  <a:srgbClr val="003399"/>
                </a:solidFill>
                <a:sym typeface="Wingdings" panose="05000000000000000000" pitchFamily="2" charset="2"/>
              </a:rPr>
              <a:t>This is achieved through continuous legislative updates and other incentives so that Cyprus remains attractive to foreign investors  who perform their international activities </a:t>
            </a:r>
            <a:r>
              <a:rPr lang="en-US" sz="1800" b="0" u="sng" dirty="0">
                <a:solidFill>
                  <a:srgbClr val="003399"/>
                </a:solidFill>
                <a:sym typeface="Wingdings" panose="05000000000000000000" pitchFamily="2" charset="2"/>
              </a:rPr>
              <a:t>in, from or through Cyprus</a:t>
            </a:r>
          </a:p>
          <a:p>
            <a:endParaRPr lang="en-US" sz="1800" b="0" dirty="0" smtClean="0">
              <a:solidFill>
                <a:srgbClr val="003399"/>
              </a:solidFill>
              <a:sym typeface="Wingdings" panose="05000000000000000000" pitchFamily="2" charset="2"/>
            </a:endParaRPr>
          </a:p>
          <a:p>
            <a:endParaRPr lang="en-US" sz="1800" dirty="0" smtClean="0">
              <a:solidFill>
                <a:srgbClr val="000000"/>
              </a:solidFill>
              <a:sym typeface="Wingdings" panose="05000000000000000000" pitchFamily="2" charset="2"/>
            </a:endParaRPr>
          </a:p>
        </p:txBody>
      </p:sp>
      <p:pic>
        <p:nvPicPr>
          <p:cNvPr id="5" name="Picture 6" descr="dbi_flag_cyprus"/>
          <p:cNvPicPr>
            <a:picLocks noChangeAspect="1" noChangeArrowheads="1"/>
          </p:cNvPicPr>
          <p:nvPr/>
        </p:nvPicPr>
        <p:blipFill>
          <a:blip r:embed="rId3" cstate="print"/>
          <a:srcRect/>
          <a:stretch>
            <a:fillRect/>
          </a:stretch>
        </p:blipFill>
        <p:spPr bwMode="auto">
          <a:xfrm>
            <a:off x="5961112" y="260648"/>
            <a:ext cx="1332440" cy="864096"/>
          </a:xfrm>
          <a:prstGeom prst="rect">
            <a:avLst/>
          </a:prstGeom>
          <a:noFill/>
          <a:ln w="9525">
            <a:solidFill>
              <a:srgbClr val="000000"/>
            </a:solidFill>
            <a:miter lim="800000"/>
            <a:headEnd/>
            <a:tailEnd/>
          </a:ln>
        </p:spPr>
      </p:pic>
    </p:spTree>
    <p:extLst>
      <p:ext uri="{BB962C8B-B14F-4D97-AF65-F5344CB8AC3E}">
        <p14:creationId xmlns:p14="http://schemas.microsoft.com/office/powerpoint/2010/main" val="5838211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Text Box 3"/>
          <p:cNvSpPr txBox="1">
            <a:spLocks noChangeArrowheads="1"/>
          </p:cNvSpPr>
          <p:nvPr/>
        </p:nvSpPr>
        <p:spPr bwMode="auto">
          <a:xfrm>
            <a:off x="144000" y="576000"/>
            <a:ext cx="5325493" cy="307777"/>
          </a:xfrm>
          <a:prstGeom prst="rect">
            <a:avLst/>
          </a:prstGeom>
          <a:noFill/>
          <a:ln w="9525">
            <a:noFill/>
            <a:miter lim="800000"/>
            <a:headEnd/>
            <a:tailEnd/>
          </a:ln>
        </p:spPr>
        <p:txBody>
          <a:bodyPr wrap="square">
            <a:spAutoFit/>
          </a:bodyPr>
          <a:lstStyle/>
          <a:p>
            <a:r>
              <a:rPr lang="en-US" dirty="0" smtClean="0">
                <a:solidFill>
                  <a:schemeClr val="bg1"/>
                </a:solidFill>
              </a:rPr>
              <a:t>Cyprus specific actions</a:t>
            </a:r>
            <a:endParaRPr lang="en-US" dirty="0">
              <a:solidFill>
                <a:schemeClr val="bg1"/>
              </a:solidFill>
            </a:endParaRPr>
          </a:p>
        </p:txBody>
      </p:sp>
      <p:sp>
        <p:nvSpPr>
          <p:cNvPr id="4" name="Rectangle 3"/>
          <p:cNvSpPr/>
          <p:nvPr/>
        </p:nvSpPr>
        <p:spPr>
          <a:xfrm>
            <a:off x="200472" y="1124744"/>
            <a:ext cx="9705528" cy="6093976"/>
          </a:xfrm>
          <a:prstGeom prst="rect">
            <a:avLst/>
          </a:prstGeom>
        </p:spPr>
        <p:txBody>
          <a:bodyPr wrap="square">
            <a:spAutoFit/>
          </a:bodyPr>
          <a:lstStyle/>
          <a:p>
            <a:r>
              <a:rPr lang="en-US" sz="1800" u="sng" dirty="0" smtClean="0">
                <a:solidFill>
                  <a:srgbClr val="0000FF"/>
                </a:solidFill>
                <a:sym typeface="Wingdings" panose="05000000000000000000" pitchFamily="2" charset="2"/>
              </a:rPr>
              <a:t>Compliance:</a:t>
            </a:r>
          </a:p>
          <a:p>
            <a:endParaRPr lang="en-US" sz="1800" u="sng" dirty="0">
              <a:solidFill>
                <a:srgbClr val="003399"/>
              </a:solidFill>
              <a:sym typeface="Wingdings" panose="05000000000000000000" pitchFamily="2" charset="2"/>
            </a:endParaRPr>
          </a:p>
          <a:p>
            <a:pPr marL="285750" indent="-285750">
              <a:lnSpc>
                <a:spcPct val="150000"/>
              </a:lnSpc>
              <a:buFont typeface="Arial" panose="020B0604020202020204" pitchFamily="34" charset="0"/>
              <a:buChar char="•"/>
            </a:pPr>
            <a:r>
              <a:rPr lang="en-US" sz="1600" b="0" dirty="0">
                <a:solidFill>
                  <a:srgbClr val="1C1C1C"/>
                </a:solidFill>
                <a:sym typeface="Wingdings" panose="05000000000000000000" pitchFamily="2" charset="2"/>
              </a:rPr>
              <a:t>Fully compliant with US </a:t>
            </a:r>
            <a:r>
              <a:rPr lang="en-US" sz="1600" b="0" dirty="0" smtClean="0">
                <a:solidFill>
                  <a:srgbClr val="1C1C1C"/>
                </a:solidFill>
                <a:sym typeface="Wingdings" panose="05000000000000000000" pitchFamily="2" charset="2"/>
              </a:rPr>
              <a:t>FATCA (‘IGA Model I’)</a:t>
            </a:r>
            <a:endParaRPr lang="en-US" sz="1600" b="0" dirty="0">
              <a:solidFill>
                <a:srgbClr val="1C1C1C"/>
              </a:solidFill>
              <a:sym typeface="Wingdings" panose="05000000000000000000" pitchFamily="2" charset="2"/>
            </a:endParaRPr>
          </a:p>
          <a:p>
            <a:pPr marL="285750" indent="-285750">
              <a:lnSpc>
                <a:spcPct val="150000"/>
              </a:lnSpc>
              <a:buFont typeface="Arial" panose="020B0604020202020204" pitchFamily="34" charset="0"/>
              <a:buChar char="•"/>
            </a:pPr>
            <a:r>
              <a:rPr lang="en-US" sz="1600" b="0" dirty="0" smtClean="0">
                <a:solidFill>
                  <a:srgbClr val="1C1C1C"/>
                </a:solidFill>
                <a:sym typeface="Wingdings" panose="05000000000000000000" pitchFamily="2" charset="2"/>
              </a:rPr>
              <a:t>Signed the Convention for </a:t>
            </a:r>
            <a:r>
              <a:rPr lang="en-GB" sz="1600" b="0" dirty="0" smtClean="0">
                <a:solidFill>
                  <a:srgbClr val="1C1C1C"/>
                </a:solidFill>
              </a:rPr>
              <a:t>Mutual </a:t>
            </a:r>
            <a:r>
              <a:rPr lang="en-GB" sz="1600" b="0" dirty="0">
                <a:solidFill>
                  <a:srgbClr val="1C1C1C"/>
                </a:solidFill>
              </a:rPr>
              <a:t>Administrative Assistance in Tax </a:t>
            </a:r>
            <a:r>
              <a:rPr lang="en-GB" sz="1600" b="0" dirty="0" smtClean="0">
                <a:solidFill>
                  <a:srgbClr val="1C1C1C"/>
                </a:solidFill>
              </a:rPr>
              <a:t>Matters /  ‘</a:t>
            </a:r>
            <a:r>
              <a:rPr lang="en-US" sz="1600" b="0" dirty="0" smtClean="0">
                <a:solidFill>
                  <a:srgbClr val="1C1C1C"/>
                </a:solidFill>
                <a:sym typeface="Wingdings" panose="05000000000000000000" pitchFamily="2" charset="2"/>
              </a:rPr>
              <a:t>Early </a:t>
            </a:r>
            <a:r>
              <a:rPr lang="en-US" sz="1600" b="0" dirty="0">
                <a:solidFill>
                  <a:srgbClr val="1C1C1C"/>
                </a:solidFill>
                <a:sym typeface="Wingdings" panose="05000000000000000000" pitchFamily="2" charset="2"/>
              </a:rPr>
              <a:t>Adopter’ </a:t>
            </a:r>
            <a:endParaRPr lang="en-US" sz="1600" b="0" dirty="0" smtClean="0">
              <a:solidFill>
                <a:srgbClr val="1C1C1C"/>
              </a:solidFill>
              <a:sym typeface="Wingdings" panose="05000000000000000000" pitchFamily="2" charset="2"/>
            </a:endParaRPr>
          </a:p>
          <a:p>
            <a:pPr>
              <a:lnSpc>
                <a:spcPct val="150000"/>
              </a:lnSpc>
            </a:pPr>
            <a:r>
              <a:rPr lang="en-US" sz="1600" b="0" dirty="0">
                <a:solidFill>
                  <a:srgbClr val="1C1C1C"/>
                </a:solidFill>
                <a:sym typeface="Wingdings" panose="05000000000000000000" pitchFamily="2" charset="2"/>
              </a:rPr>
              <a:t> </a:t>
            </a:r>
            <a:r>
              <a:rPr lang="en-US" sz="1600" b="0" dirty="0" smtClean="0">
                <a:solidFill>
                  <a:srgbClr val="1C1C1C"/>
                </a:solidFill>
                <a:sym typeface="Wingdings" panose="05000000000000000000" pitchFamily="2" charset="2"/>
              </a:rPr>
              <a:t>    (along </a:t>
            </a:r>
            <a:r>
              <a:rPr lang="en-US" sz="1600" b="0" dirty="0">
                <a:solidFill>
                  <a:srgbClr val="1C1C1C"/>
                </a:solidFill>
                <a:sym typeface="Wingdings" panose="05000000000000000000" pitchFamily="2" charset="2"/>
              </a:rPr>
              <a:t>with other </a:t>
            </a:r>
            <a:r>
              <a:rPr lang="en-US" sz="1600" b="0" dirty="0" smtClean="0">
                <a:solidFill>
                  <a:srgbClr val="000000"/>
                </a:solidFill>
                <a:sym typeface="Wingdings" panose="05000000000000000000" pitchFamily="2" charset="2"/>
              </a:rPr>
              <a:t>90+ </a:t>
            </a:r>
            <a:r>
              <a:rPr lang="en-US" sz="1600" b="0" dirty="0">
                <a:solidFill>
                  <a:srgbClr val="1C1C1C"/>
                </a:solidFill>
                <a:sym typeface="Wingdings" panose="05000000000000000000" pitchFamily="2" charset="2"/>
              </a:rPr>
              <a:t>c</a:t>
            </a:r>
            <a:r>
              <a:rPr lang="en-US" sz="1600" b="0" dirty="0" smtClean="0">
                <a:solidFill>
                  <a:srgbClr val="1C1C1C"/>
                </a:solidFill>
                <a:sym typeface="Wingdings" panose="05000000000000000000" pitchFamily="2" charset="2"/>
              </a:rPr>
              <a:t>ountries)</a:t>
            </a:r>
            <a:endParaRPr lang="en-US" sz="1600" b="0" dirty="0">
              <a:solidFill>
                <a:srgbClr val="1C1C1C"/>
              </a:solidFill>
              <a:sym typeface="Wingdings" panose="05000000000000000000" pitchFamily="2" charset="2"/>
            </a:endParaRPr>
          </a:p>
          <a:p>
            <a:pPr marL="285750" indent="-285750">
              <a:lnSpc>
                <a:spcPct val="150000"/>
              </a:lnSpc>
              <a:buFont typeface="Arial" panose="020B0604020202020204" pitchFamily="34" charset="0"/>
              <a:buChar char="•"/>
            </a:pPr>
            <a:r>
              <a:rPr lang="en-US" sz="1600" b="0" dirty="0" smtClean="0">
                <a:solidFill>
                  <a:srgbClr val="1C1C1C"/>
                </a:solidFill>
                <a:sym typeface="Wingdings" panose="05000000000000000000" pitchFamily="2" charset="2"/>
              </a:rPr>
              <a:t>AML /ATF </a:t>
            </a:r>
            <a:r>
              <a:rPr lang="en-US" sz="1600" b="0" dirty="0">
                <a:solidFill>
                  <a:srgbClr val="1C1C1C"/>
                </a:solidFill>
                <a:sym typeface="Wingdings" panose="05000000000000000000" pitchFamily="2" charset="2"/>
              </a:rPr>
              <a:t>related laws and controls in place</a:t>
            </a:r>
          </a:p>
          <a:p>
            <a:pPr marL="285750" indent="-285750">
              <a:lnSpc>
                <a:spcPct val="150000"/>
              </a:lnSpc>
              <a:buFont typeface="Arial" panose="020B0604020202020204" pitchFamily="34" charset="0"/>
              <a:buChar char="•"/>
            </a:pPr>
            <a:r>
              <a:rPr lang="en-US" sz="1600" b="0" dirty="0" smtClean="0">
                <a:solidFill>
                  <a:srgbClr val="1C1C1C"/>
                </a:solidFill>
                <a:sym typeface="Wingdings" panose="05000000000000000000" pitchFamily="2" charset="2"/>
              </a:rPr>
              <a:t>New and revised tax treaties </a:t>
            </a:r>
            <a:r>
              <a:rPr lang="en-US" sz="1600" b="0" dirty="0">
                <a:solidFill>
                  <a:srgbClr val="1C1C1C"/>
                </a:solidFill>
                <a:sym typeface="Wingdings" panose="05000000000000000000" pitchFamily="2" charset="2"/>
              </a:rPr>
              <a:t>based on the </a:t>
            </a:r>
            <a:r>
              <a:rPr lang="en-US" sz="1600" b="0" dirty="0" smtClean="0">
                <a:solidFill>
                  <a:srgbClr val="1C1C1C"/>
                </a:solidFill>
                <a:sym typeface="Wingdings" panose="05000000000000000000" pitchFamily="2" charset="2"/>
              </a:rPr>
              <a:t>updated OECD Model Tax Treaty</a:t>
            </a:r>
            <a:endParaRPr lang="en-US" sz="1600" b="0" dirty="0">
              <a:solidFill>
                <a:srgbClr val="1C1C1C"/>
              </a:solidFill>
              <a:sym typeface="Wingdings" panose="05000000000000000000" pitchFamily="2" charset="2"/>
            </a:endParaRPr>
          </a:p>
          <a:p>
            <a:pPr marL="285750" indent="-285750">
              <a:lnSpc>
                <a:spcPct val="150000"/>
              </a:lnSpc>
              <a:buFont typeface="Arial" panose="020B0604020202020204" pitchFamily="34" charset="0"/>
              <a:buChar char="•"/>
            </a:pPr>
            <a:r>
              <a:rPr lang="en-US" sz="1600" b="0" dirty="0">
                <a:solidFill>
                  <a:srgbClr val="1C1C1C"/>
                </a:solidFill>
                <a:sym typeface="Wingdings" panose="05000000000000000000" pitchFamily="2" charset="2"/>
              </a:rPr>
              <a:t>Full regulation of service and trust </a:t>
            </a:r>
            <a:r>
              <a:rPr lang="en-US" sz="1600" b="0" dirty="0" smtClean="0">
                <a:solidFill>
                  <a:srgbClr val="1C1C1C"/>
                </a:solidFill>
                <a:sym typeface="Wingdings" panose="05000000000000000000" pitchFamily="2" charset="2"/>
              </a:rPr>
              <a:t>providers (including auditors and lawyers)</a:t>
            </a:r>
          </a:p>
          <a:p>
            <a:endParaRPr lang="en-US" sz="1800" dirty="0">
              <a:solidFill>
                <a:srgbClr val="C00000"/>
              </a:solidFill>
              <a:sym typeface="Wingdings" panose="05000000000000000000" pitchFamily="2" charset="2"/>
            </a:endParaRPr>
          </a:p>
          <a:p>
            <a:r>
              <a:rPr lang="en-US" sz="1800" u="sng" dirty="0" smtClean="0">
                <a:solidFill>
                  <a:srgbClr val="0000FF"/>
                </a:solidFill>
                <a:sym typeface="Wingdings" panose="05000000000000000000" pitchFamily="2" charset="2"/>
              </a:rPr>
              <a:t>Incentives:</a:t>
            </a:r>
          </a:p>
          <a:p>
            <a:endParaRPr lang="en-US" sz="1800" u="sng" dirty="0" smtClean="0">
              <a:solidFill>
                <a:srgbClr val="003399"/>
              </a:solidFill>
              <a:sym typeface="Wingdings" panose="05000000000000000000" pitchFamily="2" charset="2"/>
            </a:endParaRPr>
          </a:p>
          <a:p>
            <a:pPr marL="285750" indent="-285750">
              <a:lnSpc>
                <a:spcPct val="150000"/>
              </a:lnSpc>
              <a:buFont typeface="Arial" panose="020B0604020202020204" pitchFamily="34" charset="0"/>
              <a:buChar char="•"/>
            </a:pPr>
            <a:r>
              <a:rPr lang="en-US" sz="1600" b="0" dirty="0" err="1" smtClean="0">
                <a:solidFill>
                  <a:srgbClr val="000000"/>
                </a:solidFill>
                <a:sym typeface="Wingdings" panose="05000000000000000000" pitchFamily="2" charset="2"/>
              </a:rPr>
              <a:t>Modernisation</a:t>
            </a:r>
            <a:r>
              <a:rPr lang="en-US" sz="1600" b="0" dirty="0" smtClean="0">
                <a:solidFill>
                  <a:srgbClr val="000000"/>
                </a:solidFill>
                <a:sym typeface="Wingdings" panose="05000000000000000000" pitchFamily="2" charset="2"/>
              </a:rPr>
              <a:t> of the Cyprus International Trusts Law</a:t>
            </a:r>
          </a:p>
          <a:p>
            <a:pPr marL="285750" indent="-285750">
              <a:lnSpc>
                <a:spcPct val="150000"/>
              </a:lnSpc>
              <a:buFont typeface="Arial" panose="020B0604020202020204" pitchFamily="34" charset="0"/>
              <a:buChar char="•"/>
            </a:pPr>
            <a:r>
              <a:rPr lang="en-US" sz="1600" b="0" dirty="0">
                <a:solidFill>
                  <a:srgbClr val="000000"/>
                </a:solidFill>
                <a:sym typeface="Wingdings" panose="05000000000000000000" pitchFamily="2" charset="2"/>
              </a:rPr>
              <a:t>R</a:t>
            </a:r>
            <a:r>
              <a:rPr lang="en-US" sz="1600" b="0" dirty="0" smtClean="0">
                <a:solidFill>
                  <a:srgbClr val="000000"/>
                </a:solidFill>
                <a:sym typeface="Wingdings" panose="05000000000000000000" pitchFamily="2" charset="2"/>
              </a:rPr>
              <a:t>elaxed and more attractive conditions for the Cyprus Citizenship and Permanent Residency Permit</a:t>
            </a:r>
          </a:p>
          <a:p>
            <a:pPr marL="285750" indent="-285750">
              <a:lnSpc>
                <a:spcPct val="150000"/>
              </a:lnSpc>
              <a:buFont typeface="Arial" panose="020B0604020202020204" pitchFamily="34" charset="0"/>
              <a:buChar char="•"/>
            </a:pPr>
            <a:r>
              <a:rPr lang="en-US" sz="1600" b="0" dirty="0" smtClean="0">
                <a:solidFill>
                  <a:srgbClr val="C00000"/>
                </a:solidFill>
                <a:sym typeface="Wingdings" panose="05000000000000000000" pitchFamily="2" charset="2"/>
              </a:rPr>
              <a:t>New tax  law amendments for companies and for foreign individuals who decide to move and live / work </a:t>
            </a:r>
            <a:r>
              <a:rPr lang="en-US" sz="1600" b="0" dirty="0">
                <a:solidFill>
                  <a:srgbClr val="C00000"/>
                </a:solidFill>
                <a:sym typeface="Wingdings" panose="05000000000000000000" pitchFamily="2" charset="2"/>
              </a:rPr>
              <a:t>o</a:t>
            </a:r>
            <a:r>
              <a:rPr lang="en-US" sz="1600" b="0" dirty="0" smtClean="0">
                <a:solidFill>
                  <a:srgbClr val="C00000"/>
                </a:solidFill>
                <a:sym typeface="Wingdings" panose="05000000000000000000" pitchFamily="2" charset="2"/>
              </a:rPr>
              <a:t>n the island</a:t>
            </a:r>
          </a:p>
          <a:p>
            <a:pPr marL="285750" indent="-285750">
              <a:lnSpc>
                <a:spcPct val="150000"/>
              </a:lnSpc>
              <a:buFont typeface="Arial" panose="020B0604020202020204" pitchFamily="34" charset="0"/>
              <a:buChar char="•"/>
            </a:pPr>
            <a:r>
              <a:rPr lang="en-US" sz="1600" b="0" dirty="0" smtClean="0">
                <a:solidFill>
                  <a:srgbClr val="000000"/>
                </a:solidFill>
                <a:sym typeface="Wingdings" panose="05000000000000000000" pitchFamily="2" charset="2"/>
              </a:rPr>
              <a:t>New attractive corporate tax provisions</a:t>
            </a:r>
            <a:endParaRPr lang="en-US" sz="1600" dirty="0" smtClean="0">
              <a:sym typeface="Wingdings" panose="05000000000000000000" pitchFamily="2" charset="2"/>
            </a:endParaRPr>
          </a:p>
          <a:p>
            <a:endParaRPr lang="en-US" sz="1800" dirty="0">
              <a:sym typeface="Wingdings" panose="05000000000000000000" pitchFamily="2" charset="2"/>
            </a:endParaRPr>
          </a:p>
          <a:p>
            <a:r>
              <a:rPr lang="en-US" sz="1800" dirty="0" smtClean="0">
                <a:sym typeface="Wingdings" panose="05000000000000000000" pitchFamily="2" charset="2"/>
              </a:rPr>
              <a:t> </a:t>
            </a:r>
            <a:endParaRPr lang="en-US" sz="1800" dirty="0">
              <a:sym typeface="Wingdings" panose="05000000000000000000" pitchFamily="2" charset="2"/>
            </a:endParaRPr>
          </a:p>
        </p:txBody>
      </p:sp>
      <p:pic>
        <p:nvPicPr>
          <p:cNvPr id="5" name="Picture 6" descr="dbi_flag_cyprus"/>
          <p:cNvPicPr>
            <a:picLocks noChangeAspect="1" noChangeArrowheads="1"/>
          </p:cNvPicPr>
          <p:nvPr/>
        </p:nvPicPr>
        <p:blipFill>
          <a:blip r:embed="rId3" cstate="print"/>
          <a:srcRect/>
          <a:stretch>
            <a:fillRect/>
          </a:stretch>
        </p:blipFill>
        <p:spPr bwMode="auto">
          <a:xfrm>
            <a:off x="5961112" y="260648"/>
            <a:ext cx="1332440" cy="864096"/>
          </a:xfrm>
          <a:prstGeom prst="rect">
            <a:avLst/>
          </a:prstGeom>
          <a:noFill/>
          <a:ln w="9525">
            <a:solidFill>
              <a:srgbClr val="000000"/>
            </a:solidFill>
            <a:miter lim="800000"/>
            <a:headEnd/>
            <a:tailEnd/>
          </a:ln>
        </p:spPr>
      </p:pic>
    </p:spTree>
    <p:extLst>
      <p:ext uri="{BB962C8B-B14F-4D97-AF65-F5344CB8AC3E}">
        <p14:creationId xmlns:p14="http://schemas.microsoft.com/office/powerpoint/2010/main" val="2939868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licdp.web.cern.ch/sites/clicdp.web.cern.ch/files/Question-mar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6897" y="2361638"/>
            <a:ext cx="1735934" cy="193145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0"/>
          <p:cNvSpPr>
            <a:spLocks noChangeArrowheads="1"/>
          </p:cNvSpPr>
          <p:nvPr/>
        </p:nvSpPr>
        <p:spPr bwMode="auto">
          <a:xfrm>
            <a:off x="763938" y="2132856"/>
            <a:ext cx="2376617" cy="338554"/>
          </a:xfrm>
          <a:prstGeom prst="rect">
            <a:avLst/>
          </a:prstGeom>
          <a:noFill/>
          <a:ln w="12700" algn="ctr">
            <a:noFill/>
            <a:miter lim="800000"/>
            <a:headEnd/>
            <a:tailEnd/>
          </a:ln>
        </p:spPr>
        <p:txBody>
          <a:bodyPr wrap="square" anchor="ctr">
            <a:spAutoFit/>
          </a:bodyPr>
          <a:lstStyle/>
          <a:p>
            <a:r>
              <a:rPr lang="en-US" sz="1600" b="0" dirty="0" smtClean="0">
                <a:solidFill>
                  <a:srgbClr val="0000FF"/>
                </a:solidFill>
              </a:rPr>
              <a:t>Attractive TAX regime</a:t>
            </a:r>
            <a:endParaRPr lang="en-US" sz="1600" b="0" dirty="0">
              <a:solidFill>
                <a:srgbClr val="0000FF"/>
              </a:solidFill>
            </a:endParaRPr>
          </a:p>
        </p:txBody>
      </p:sp>
      <p:sp>
        <p:nvSpPr>
          <p:cNvPr id="8" name="Rectangle 10"/>
          <p:cNvSpPr>
            <a:spLocks noChangeArrowheads="1"/>
          </p:cNvSpPr>
          <p:nvPr/>
        </p:nvSpPr>
        <p:spPr bwMode="auto">
          <a:xfrm>
            <a:off x="760566" y="2977148"/>
            <a:ext cx="2379989" cy="584775"/>
          </a:xfrm>
          <a:prstGeom prst="rect">
            <a:avLst/>
          </a:prstGeom>
          <a:noFill/>
          <a:ln w="12700" algn="ctr">
            <a:noFill/>
            <a:miter lim="800000"/>
            <a:headEnd/>
            <a:tailEnd/>
          </a:ln>
        </p:spPr>
        <p:txBody>
          <a:bodyPr wrap="square" anchor="ctr">
            <a:spAutoFit/>
          </a:bodyPr>
          <a:lstStyle/>
          <a:p>
            <a:r>
              <a:rPr lang="en-US" sz="1600" b="0" dirty="0" smtClean="0">
                <a:solidFill>
                  <a:srgbClr val="0000FF"/>
                </a:solidFill>
              </a:rPr>
              <a:t>Workable Corporate and Legal frameworks</a:t>
            </a:r>
            <a:endParaRPr lang="en-US" sz="1600" b="0" dirty="0">
              <a:solidFill>
                <a:srgbClr val="0000FF"/>
              </a:solidFill>
            </a:endParaRPr>
          </a:p>
        </p:txBody>
      </p:sp>
      <p:sp>
        <p:nvSpPr>
          <p:cNvPr id="9" name="Rectangle 10"/>
          <p:cNvSpPr>
            <a:spLocks noChangeArrowheads="1"/>
          </p:cNvSpPr>
          <p:nvPr/>
        </p:nvSpPr>
        <p:spPr bwMode="auto">
          <a:xfrm>
            <a:off x="704528" y="4127272"/>
            <a:ext cx="2672391" cy="584775"/>
          </a:xfrm>
          <a:prstGeom prst="rect">
            <a:avLst/>
          </a:prstGeom>
          <a:noFill/>
          <a:ln w="12700" algn="ctr">
            <a:noFill/>
            <a:miter lim="800000"/>
            <a:headEnd/>
            <a:tailEnd/>
          </a:ln>
        </p:spPr>
        <p:txBody>
          <a:bodyPr wrap="square" anchor="ctr">
            <a:spAutoFit/>
          </a:bodyPr>
          <a:lstStyle/>
          <a:p>
            <a:r>
              <a:rPr lang="en-US" sz="1600" b="0" dirty="0" smtClean="0">
                <a:solidFill>
                  <a:srgbClr val="0000FF"/>
                </a:solidFill>
              </a:rPr>
              <a:t>Good DTT network and access to EU Directives</a:t>
            </a:r>
            <a:endParaRPr lang="en-US" sz="1600" b="0" dirty="0">
              <a:solidFill>
                <a:srgbClr val="0000FF"/>
              </a:solidFill>
            </a:endParaRPr>
          </a:p>
        </p:txBody>
      </p:sp>
      <p:sp>
        <p:nvSpPr>
          <p:cNvPr id="10" name="Rectangle 10"/>
          <p:cNvSpPr>
            <a:spLocks noChangeArrowheads="1"/>
          </p:cNvSpPr>
          <p:nvPr/>
        </p:nvSpPr>
        <p:spPr bwMode="auto">
          <a:xfrm>
            <a:off x="6679844" y="4149080"/>
            <a:ext cx="2600672" cy="584775"/>
          </a:xfrm>
          <a:prstGeom prst="rect">
            <a:avLst/>
          </a:prstGeom>
          <a:noFill/>
          <a:ln w="12700" algn="ctr">
            <a:noFill/>
            <a:miter lim="800000"/>
            <a:headEnd/>
            <a:tailEnd/>
          </a:ln>
        </p:spPr>
        <p:txBody>
          <a:bodyPr wrap="square" anchor="ctr">
            <a:spAutoFit/>
          </a:bodyPr>
          <a:lstStyle/>
          <a:p>
            <a:r>
              <a:rPr lang="en-US" sz="1600" b="0" dirty="0" smtClean="0">
                <a:solidFill>
                  <a:srgbClr val="0000FF"/>
                </a:solidFill>
              </a:rPr>
              <a:t>Moving executives and their families</a:t>
            </a:r>
          </a:p>
        </p:txBody>
      </p:sp>
      <p:sp>
        <p:nvSpPr>
          <p:cNvPr id="11" name="Rectangle 10"/>
          <p:cNvSpPr>
            <a:spLocks noChangeArrowheads="1"/>
          </p:cNvSpPr>
          <p:nvPr/>
        </p:nvSpPr>
        <p:spPr bwMode="auto">
          <a:xfrm>
            <a:off x="6668241" y="2132856"/>
            <a:ext cx="2600672" cy="584775"/>
          </a:xfrm>
          <a:prstGeom prst="rect">
            <a:avLst/>
          </a:prstGeom>
          <a:noFill/>
          <a:ln w="12700" algn="ctr">
            <a:noFill/>
            <a:miter lim="800000"/>
            <a:headEnd/>
            <a:tailEnd/>
          </a:ln>
        </p:spPr>
        <p:txBody>
          <a:bodyPr wrap="square" anchor="ctr">
            <a:spAutoFit/>
          </a:bodyPr>
          <a:lstStyle/>
          <a:p>
            <a:r>
              <a:rPr lang="en-US" sz="1600" b="0" dirty="0" smtClean="0">
                <a:solidFill>
                  <a:srgbClr val="0000FF"/>
                </a:solidFill>
              </a:rPr>
              <a:t>Establishing physical business SUBSTANCE</a:t>
            </a:r>
          </a:p>
        </p:txBody>
      </p:sp>
      <p:sp>
        <p:nvSpPr>
          <p:cNvPr id="12" name="Rectangle 10"/>
          <p:cNvSpPr>
            <a:spLocks noChangeArrowheads="1"/>
          </p:cNvSpPr>
          <p:nvPr/>
        </p:nvSpPr>
        <p:spPr bwMode="auto">
          <a:xfrm>
            <a:off x="6705746" y="3234462"/>
            <a:ext cx="2600672" cy="338554"/>
          </a:xfrm>
          <a:prstGeom prst="rect">
            <a:avLst/>
          </a:prstGeom>
          <a:noFill/>
          <a:ln w="12700" algn="ctr">
            <a:noFill/>
            <a:miter lim="800000"/>
            <a:headEnd/>
            <a:tailEnd/>
          </a:ln>
        </p:spPr>
        <p:txBody>
          <a:bodyPr wrap="square" anchor="ctr">
            <a:spAutoFit/>
          </a:bodyPr>
          <a:lstStyle/>
          <a:p>
            <a:r>
              <a:rPr lang="en-US" sz="1600" b="0" dirty="0" smtClean="0">
                <a:solidFill>
                  <a:srgbClr val="0000FF"/>
                </a:solidFill>
              </a:rPr>
              <a:t>Moving key personnel</a:t>
            </a:r>
          </a:p>
        </p:txBody>
      </p:sp>
      <p:sp>
        <p:nvSpPr>
          <p:cNvPr id="13" name="Rectangle 10"/>
          <p:cNvSpPr>
            <a:spLocks noChangeArrowheads="1"/>
          </p:cNvSpPr>
          <p:nvPr/>
        </p:nvSpPr>
        <p:spPr bwMode="auto">
          <a:xfrm>
            <a:off x="2455927" y="5254129"/>
            <a:ext cx="5040560" cy="584775"/>
          </a:xfrm>
          <a:prstGeom prst="rect">
            <a:avLst/>
          </a:prstGeom>
          <a:noFill/>
          <a:ln w="12700" algn="ctr">
            <a:noFill/>
            <a:miter lim="800000"/>
            <a:headEnd/>
            <a:tailEnd/>
          </a:ln>
        </p:spPr>
        <p:txBody>
          <a:bodyPr wrap="square" anchor="ctr">
            <a:spAutoFit/>
          </a:bodyPr>
          <a:lstStyle/>
          <a:p>
            <a:r>
              <a:rPr lang="en-US" sz="1600" dirty="0" smtClean="0">
                <a:solidFill>
                  <a:srgbClr val="003399"/>
                </a:solidFill>
              </a:rPr>
              <a:t>Ability to address topical issues like CFC, GAAR, </a:t>
            </a:r>
          </a:p>
          <a:p>
            <a:r>
              <a:rPr lang="en-US" sz="1600" dirty="0" smtClean="0">
                <a:solidFill>
                  <a:srgbClr val="003399"/>
                </a:solidFill>
              </a:rPr>
              <a:t>Substance and Beneficial Ownership of income</a:t>
            </a:r>
            <a:endParaRPr lang="en-US" sz="1600" dirty="0">
              <a:solidFill>
                <a:srgbClr val="003399"/>
              </a:solidFill>
            </a:endParaRPr>
          </a:p>
        </p:txBody>
      </p:sp>
      <p:sp>
        <p:nvSpPr>
          <p:cNvPr id="14" name="Text Box 3"/>
          <p:cNvSpPr txBox="1">
            <a:spLocks noChangeArrowheads="1"/>
          </p:cNvSpPr>
          <p:nvPr/>
        </p:nvSpPr>
        <p:spPr bwMode="auto">
          <a:xfrm>
            <a:off x="144000" y="576000"/>
            <a:ext cx="5325493" cy="307777"/>
          </a:xfrm>
          <a:prstGeom prst="rect">
            <a:avLst/>
          </a:prstGeom>
          <a:noFill/>
          <a:ln w="9525">
            <a:noFill/>
            <a:miter lim="800000"/>
            <a:headEnd/>
            <a:tailEnd/>
          </a:ln>
        </p:spPr>
        <p:txBody>
          <a:bodyPr wrap="square">
            <a:spAutoFit/>
          </a:bodyPr>
          <a:lstStyle/>
          <a:p>
            <a:r>
              <a:rPr lang="en-US" dirty="0" smtClean="0">
                <a:solidFill>
                  <a:schemeClr val="bg1"/>
                </a:solidFill>
              </a:rPr>
              <a:t>Needed elements for the use of any foreign jurisdiction</a:t>
            </a:r>
            <a:endParaRPr lang="en-US" dirty="0">
              <a:solidFill>
                <a:schemeClr val="bg1"/>
              </a:solidFill>
            </a:endParaRPr>
          </a:p>
        </p:txBody>
      </p:sp>
      <p:sp>
        <p:nvSpPr>
          <p:cNvPr id="15" name="Rectangle 10"/>
          <p:cNvSpPr>
            <a:spLocks noChangeArrowheads="1"/>
          </p:cNvSpPr>
          <p:nvPr/>
        </p:nvSpPr>
        <p:spPr bwMode="auto">
          <a:xfrm>
            <a:off x="3515945" y="1542850"/>
            <a:ext cx="2376617" cy="338554"/>
          </a:xfrm>
          <a:prstGeom prst="rect">
            <a:avLst/>
          </a:prstGeom>
          <a:noFill/>
          <a:ln w="12700" algn="ctr">
            <a:noFill/>
            <a:miter lim="800000"/>
            <a:headEnd/>
            <a:tailEnd/>
          </a:ln>
        </p:spPr>
        <p:txBody>
          <a:bodyPr wrap="square" anchor="ctr">
            <a:spAutoFit/>
          </a:bodyPr>
          <a:lstStyle/>
          <a:p>
            <a:r>
              <a:rPr lang="en-US" sz="1600" b="0" dirty="0" smtClean="0">
                <a:solidFill>
                  <a:srgbClr val="0000FF"/>
                </a:solidFill>
              </a:rPr>
              <a:t>Compliant jurisdiction</a:t>
            </a:r>
            <a:endParaRPr lang="en-US" sz="1600" b="0" dirty="0">
              <a:solidFill>
                <a:srgbClr val="0000FF"/>
              </a:solidFill>
            </a:endParaRPr>
          </a:p>
        </p:txBody>
      </p:sp>
    </p:spTree>
    <p:extLst>
      <p:ext uri="{BB962C8B-B14F-4D97-AF65-F5344CB8AC3E}">
        <p14:creationId xmlns:p14="http://schemas.microsoft.com/office/powerpoint/2010/main" val="41758755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
          <p:cNvSpPr>
            <a:spLocks noChangeArrowheads="1"/>
          </p:cNvSpPr>
          <p:nvPr/>
        </p:nvSpPr>
        <p:spPr bwMode="auto">
          <a:xfrm>
            <a:off x="763938" y="2132856"/>
            <a:ext cx="2376617" cy="338554"/>
          </a:xfrm>
          <a:prstGeom prst="rect">
            <a:avLst/>
          </a:prstGeom>
          <a:noFill/>
          <a:ln w="12700" algn="ctr">
            <a:noFill/>
            <a:miter lim="800000"/>
            <a:headEnd/>
            <a:tailEnd/>
          </a:ln>
        </p:spPr>
        <p:txBody>
          <a:bodyPr wrap="square" anchor="ctr">
            <a:spAutoFit/>
          </a:bodyPr>
          <a:lstStyle/>
          <a:p>
            <a:r>
              <a:rPr lang="en-US" sz="1600" b="0" dirty="0" smtClean="0">
                <a:solidFill>
                  <a:srgbClr val="0000FF"/>
                </a:solidFill>
              </a:rPr>
              <a:t>Attractive TAX regime</a:t>
            </a:r>
            <a:endParaRPr lang="en-US" sz="1600" b="0" dirty="0">
              <a:solidFill>
                <a:srgbClr val="0000FF"/>
              </a:solidFill>
            </a:endParaRPr>
          </a:p>
        </p:txBody>
      </p:sp>
      <p:sp>
        <p:nvSpPr>
          <p:cNvPr id="9" name="Rectangle 10"/>
          <p:cNvSpPr>
            <a:spLocks noChangeArrowheads="1"/>
          </p:cNvSpPr>
          <p:nvPr/>
        </p:nvSpPr>
        <p:spPr bwMode="auto">
          <a:xfrm>
            <a:off x="704528" y="4127272"/>
            <a:ext cx="2672391" cy="584775"/>
          </a:xfrm>
          <a:prstGeom prst="rect">
            <a:avLst/>
          </a:prstGeom>
          <a:noFill/>
          <a:ln w="12700" algn="ctr">
            <a:noFill/>
            <a:miter lim="800000"/>
            <a:headEnd/>
            <a:tailEnd/>
          </a:ln>
        </p:spPr>
        <p:txBody>
          <a:bodyPr wrap="square" anchor="ctr">
            <a:spAutoFit/>
          </a:bodyPr>
          <a:lstStyle/>
          <a:p>
            <a:r>
              <a:rPr lang="en-US" sz="1600" b="0" dirty="0" smtClean="0">
                <a:solidFill>
                  <a:srgbClr val="0000FF"/>
                </a:solidFill>
              </a:rPr>
              <a:t>Good DTT network and access to EU Directives</a:t>
            </a:r>
            <a:endParaRPr lang="en-US" sz="1600" b="0" dirty="0">
              <a:solidFill>
                <a:srgbClr val="0000FF"/>
              </a:solidFill>
            </a:endParaRPr>
          </a:p>
        </p:txBody>
      </p:sp>
      <p:sp>
        <p:nvSpPr>
          <p:cNvPr id="10" name="Rectangle 10"/>
          <p:cNvSpPr>
            <a:spLocks noChangeArrowheads="1"/>
          </p:cNvSpPr>
          <p:nvPr/>
        </p:nvSpPr>
        <p:spPr bwMode="auto">
          <a:xfrm>
            <a:off x="6679844" y="4165157"/>
            <a:ext cx="2600672" cy="584775"/>
          </a:xfrm>
          <a:prstGeom prst="rect">
            <a:avLst/>
          </a:prstGeom>
          <a:noFill/>
          <a:ln w="12700" algn="ctr">
            <a:noFill/>
            <a:miter lim="800000"/>
            <a:headEnd/>
            <a:tailEnd/>
          </a:ln>
        </p:spPr>
        <p:txBody>
          <a:bodyPr wrap="square" anchor="ctr">
            <a:spAutoFit/>
          </a:bodyPr>
          <a:lstStyle/>
          <a:p>
            <a:r>
              <a:rPr lang="en-US" sz="1600" b="0" dirty="0" smtClean="0">
                <a:solidFill>
                  <a:srgbClr val="0000FF"/>
                </a:solidFill>
              </a:rPr>
              <a:t>Moving executives and their families</a:t>
            </a:r>
          </a:p>
        </p:txBody>
      </p:sp>
      <p:sp>
        <p:nvSpPr>
          <p:cNvPr id="11" name="Rectangle 10"/>
          <p:cNvSpPr>
            <a:spLocks noChangeArrowheads="1"/>
          </p:cNvSpPr>
          <p:nvPr/>
        </p:nvSpPr>
        <p:spPr bwMode="auto">
          <a:xfrm>
            <a:off x="6668241" y="2132856"/>
            <a:ext cx="2600672" cy="584775"/>
          </a:xfrm>
          <a:prstGeom prst="rect">
            <a:avLst/>
          </a:prstGeom>
          <a:noFill/>
          <a:ln w="12700" algn="ctr">
            <a:noFill/>
            <a:miter lim="800000"/>
            <a:headEnd/>
            <a:tailEnd/>
          </a:ln>
        </p:spPr>
        <p:txBody>
          <a:bodyPr wrap="square" anchor="ctr">
            <a:spAutoFit/>
          </a:bodyPr>
          <a:lstStyle/>
          <a:p>
            <a:r>
              <a:rPr lang="en-US" sz="1600" b="0" dirty="0" smtClean="0">
                <a:solidFill>
                  <a:srgbClr val="0000FF"/>
                </a:solidFill>
              </a:rPr>
              <a:t>Establishing physical business SUBSTANCE</a:t>
            </a:r>
          </a:p>
        </p:txBody>
      </p:sp>
      <p:sp>
        <p:nvSpPr>
          <p:cNvPr id="12" name="Rectangle 10"/>
          <p:cNvSpPr>
            <a:spLocks noChangeArrowheads="1"/>
          </p:cNvSpPr>
          <p:nvPr/>
        </p:nvSpPr>
        <p:spPr bwMode="auto">
          <a:xfrm>
            <a:off x="6705746" y="3226053"/>
            <a:ext cx="2600672" cy="338554"/>
          </a:xfrm>
          <a:prstGeom prst="rect">
            <a:avLst/>
          </a:prstGeom>
          <a:noFill/>
          <a:ln w="12700" algn="ctr">
            <a:noFill/>
            <a:miter lim="800000"/>
            <a:headEnd/>
            <a:tailEnd/>
          </a:ln>
        </p:spPr>
        <p:txBody>
          <a:bodyPr wrap="square" anchor="ctr">
            <a:spAutoFit/>
          </a:bodyPr>
          <a:lstStyle/>
          <a:p>
            <a:r>
              <a:rPr lang="en-US" sz="1600" b="0" dirty="0" smtClean="0">
                <a:solidFill>
                  <a:srgbClr val="0000FF"/>
                </a:solidFill>
              </a:rPr>
              <a:t>Moving key personnel</a:t>
            </a:r>
          </a:p>
        </p:txBody>
      </p:sp>
      <p:pic>
        <p:nvPicPr>
          <p:cNvPr id="2050" name="Picture 2" descr="http://www.mythnick.com/wp-content/uploads/2013/02/red-tic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6496" y="2073567"/>
            <a:ext cx="455543" cy="45713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dbi_flag_cyprus"/>
          <p:cNvPicPr>
            <a:picLocks noChangeAspect="1" noChangeArrowheads="1"/>
          </p:cNvPicPr>
          <p:nvPr/>
        </p:nvPicPr>
        <p:blipFill>
          <a:blip r:embed="rId4" cstate="print"/>
          <a:srcRect/>
          <a:stretch>
            <a:fillRect/>
          </a:stretch>
        </p:blipFill>
        <p:spPr bwMode="auto">
          <a:xfrm>
            <a:off x="3497099" y="2654594"/>
            <a:ext cx="2250200" cy="1459270"/>
          </a:xfrm>
          <a:prstGeom prst="rect">
            <a:avLst/>
          </a:prstGeom>
          <a:noFill/>
          <a:ln w="9525">
            <a:solidFill>
              <a:srgbClr val="000000"/>
            </a:solidFill>
            <a:miter lim="800000"/>
            <a:headEnd/>
            <a:tailEnd/>
          </a:ln>
        </p:spPr>
      </p:pic>
      <p:sp>
        <p:nvSpPr>
          <p:cNvPr id="23" name="Rectangle 10"/>
          <p:cNvSpPr>
            <a:spLocks noChangeArrowheads="1"/>
          </p:cNvSpPr>
          <p:nvPr/>
        </p:nvSpPr>
        <p:spPr bwMode="auto">
          <a:xfrm>
            <a:off x="2455927" y="5254129"/>
            <a:ext cx="5040560" cy="584775"/>
          </a:xfrm>
          <a:prstGeom prst="rect">
            <a:avLst/>
          </a:prstGeom>
          <a:noFill/>
          <a:ln w="12700" algn="ctr">
            <a:noFill/>
            <a:miter lim="800000"/>
            <a:headEnd/>
            <a:tailEnd/>
          </a:ln>
        </p:spPr>
        <p:txBody>
          <a:bodyPr wrap="square" anchor="ctr">
            <a:spAutoFit/>
          </a:bodyPr>
          <a:lstStyle/>
          <a:p>
            <a:r>
              <a:rPr lang="en-US" sz="1600" dirty="0" smtClean="0">
                <a:solidFill>
                  <a:srgbClr val="003399"/>
                </a:solidFill>
              </a:rPr>
              <a:t>Ability to address topical issues like CFC, GAAR, </a:t>
            </a:r>
          </a:p>
          <a:p>
            <a:r>
              <a:rPr lang="en-US" sz="1600" dirty="0" smtClean="0">
                <a:solidFill>
                  <a:srgbClr val="003399"/>
                </a:solidFill>
              </a:rPr>
              <a:t>Substance and Beneficial Ownership of income</a:t>
            </a:r>
            <a:endParaRPr lang="en-US" sz="1600" dirty="0">
              <a:solidFill>
                <a:srgbClr val="003399"/>
              </a:solidFill>
            </a:endParaRPr>
          </a:p>
        </p:txBody>
      </p:sp>
      <p:sp>
        <p:nvSpPr>
          <p:cNvPr id="24" name="Rectangle 10"/>
          <p:cNvSpPr>
            <a:spLocks noChangeArrowheads="1"/>
          </p:cNvSpPr>
          <p:nvPr/>
        </p:nvSpPr>
        <p:spPr bwMode="auto">
          <a:xfrm>
            <a:off x="760566" y="2977148"/>
            <a:ext cx="2379989" cy="584775"/>
          </a:xfrm>
          <a:prstGeom prst="rect">
            <a:avLst/>
          </a:prstGeom>
          <a:noFill/>
          <a:ln w="12700" algn="ctr">
            <a:noFill/>
            <a:miter lim="800000"/>
            <a:headEnd/>
            <a:tailEnd/>
          </a:ln>
        </p:spPr>
        <p:txBody>
          <a:bodyPr wrap="square" anchor="ctr">
            <a:spAutoFit/>
          </a:bodyPr>
          <a:lstStyle/>
          <a:p>
            <a:r>
              <a:rPr lang="en-US" sz="1600" b="0" dirty="0" smtClean="0">
                <a:solidFill>
                  <a:srgbClr val="0000FF"/>
                </a:solidFill>
              </a:rPr>
              <a:t>Workable Corporate and Legal frameworks</a:t>
            </a:r>
            <a:endParaRPr lang="en-US" sz="1600" b="0" dirty="0">
              <a:solidFill>
                <a:srgbClr val="0000FF"/>
              </a:solidFill>
            </a:endParaRPr>
          </a:p>
        </p:txBody>
      </p:sp>
      <p:pic>
        <p:nvPicPr>
          <p:cNvPr id="26" name="Picture 2" descr="http://www.mythnick.com/wp-content/uploads/2013/02/red-tic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115" y="3027292"/>
            <a:ext cx="455543" cy="45713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ttp://www.mythnick.com/wp-content/uploads/2013/02/red-tic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809" y="4118077"/>
            <a:ext cx="455543" cy="45713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http://www.mythnick.com/wp-content/uploads/2013/02/red-tic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9144" y="4118078"/>
            <a:ext cx="455543" cy="45713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http://www.mythnick.com/wp-content/uploads/2013/02/red-tic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4972" y="3140298"/>
            <a:ext cx="455543" cy="45713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ttp://www.mythnick.com/wp-content/uploads/2013/02/red-tic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2698" y="2213520"/>
            <a:ext cx="455543" cy="45713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http://www.mythnick.com/wp-content/uploads/2013/02/red-tic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5155" y="5277396"/>
            <a:ext cx="455543" cy="45713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0"/>
          <p:cNvSpPr>
            <a:spLocks noChangeArrowheads="1"/>
          </p:cNvSpPr>
          <p:nvPr/>
        </p:nvSpPr>
        <p:spPr bwMode="auto">
          <a:xfrm>
            <a:off x="4160912" y="4087225"/>
            <a:ext cx="989579" cy="338554"/>
          </a:xfrm>
          <a:prstGeom prst="rect">
            <a:avLst/>
          </a:prstGeom>
          <a:noFill/>
          <a:ln w="12700" algn="ctr">
            <a:noFill/>
            <a:miter lim="800000"/>
            <a:headEnd/>
            <a:tailEnd/>
          </a:ln>
        </p:spPr>
        <p:txBody>
          <a:bodyPr wrap="square" anchor="ctr">
            <a:spAutoFit/>
          </a:bodyPr>
          <a:lstStyle/>
          <a:p>
            <a:r>
              <a:rPr lang="en-US" sz="1600" dirty="0" smtClean="0">
                <a:solidFill>
                  <a:srgbClr val="0000FF"/>
                </a:solidFill>
                <a:latin typeface="+mj-lt"/>
                <a:cs typeface="Aharoni" panose="02010803020104030203" pitchFamily="2" charset="-79"/>
              </a:rPr>
              <a:t>Cyprus</a:t>
            </a:r>
            <a:endParaRPr lang="en-US" sz="1600" dirty="0">
              <a:solidFill>
                <a:srgbClr val="0000FF"/>
              </a:solidFill>
              <a:latin typeface="+mj-lt"/>
              <a:cs typeface="Aharoni" panose="02010803020104030203" pitchFamily="2" charset="-79"/>
            </a:endParaRPr>
          </a:p>
        </p:txBody>
      </p:sp>
      <p:sp>
        <p:nvSpPr>
          <p:cNvPr id="19" name="Text Box 3"/>
          <p:cNvSpPr txBox="1">
            <a:spLocks noChangeArrowheads="1"/>
          </p:cNvSpPr>
          <p:nvPr/>
        </p:nvSpPr>
        <p:spPr bwMode="auto">
          <a:xfrm>
            <a:off x="144000" y="576000"/>
            <a:ext cx="5325493" cy="307777"/>
          </a:xfrm>
          <a:prstGeom prst="rect">
            <a:avLst/>
          </a:prstGeom>
          <a:noFill/>
          <a:ln w="9525">
            <a:noFill/>
            <a:miter lim="800000"/>
            <a:headEnd/>
            <a:tailEnd/>
          </a:ln>
        </p:spPr>
        <p:txBody>
          <a:bodyPr wrap="square">
            <a:spAutoFit/>
          </a:bodyPr>
          <a:lstStyle/>
          <a:p>
            <a:r>
              <a:rPr lang="en-US" dirty="0" smtClean="0">
                <a:solidFill>
                  <a:schemeClr val="bg1"/>
                </a:solidFill>
              </a:rPr>
              <a:t>Needed elements for the use of any foreign jurisdiction</a:t>
            </a:r>
            <a:endParaRPr lang="en-US" dirty="0">
              <a:solidFill>
                <a:schemeClr val="bg1"/>
              </a:solidFill>
            </a:endParaRPr>
          </a:p>
        </p:txBody>
      </p:sp>
      <p:sp>
        <p:nvSpPr>
          <p:cNvPr id="21" name="Rectangle 10"/>
          <p:cNvSpPr>
            <a:spLocks noChangeArrowheads="1"/>
          </p:cNvSpPr>
          <p:nvPr/>
        </p:nvSpPr>
        <p:spPr bwMode="auto">
          <a:xfrm>
            <a:off x="3515945" y="1542850"/>
            <a:ext cx="2376617" cy="338554"/>
          </a:xfrm>
          <a:prstGeom prst="rect">
            <a:avLst/>
          </a:prstGeom>
          <a:noFill/>
          <a:ln w="12700" algn="ctr">
            <a:noFill/>
            <a:miter lim="800000"/>
            <a:headEnd/>
            <a:tailEnd/>
          </a:ln>
        </p:spPr>
        <p:txBody>
          <a:bodyPr wrap="square" anchor="ctr">
            <a:spAutoFit/>
          </a:bodyPr>
          <a:lstStyle/>
          <a:p>
            <a:r>
              <a:rPr lang="en-US" sz="1600" b="0" dirty="0" smtClean="0">
                <a:solidFill>
                  <a:srgbClr val="0000FF"/>
                </a:solidFill>
              </a:rPr>
              <a:t>Compliant jurisdiction</a:t>
            </a:r>
            <a:endParaRPr lang="en-US" sz="1600" b="0" dirty="0">
              <a:solidFill>
                <a:srgbClr val="0000FF"/>
              </a:solidFill>
            </a:endParaRPr>
          </a:p>
        </p:txBody>
      </p:sp>
      <p:pic>
        <p:nvPicPr>
          <p:cNvPr id="22" name="Picture 2" descr="http://www.mythnick.com/wp-content/uploads/2013/02/red-tic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5645" y="1901077"/>
            <a:ext cx="455543" cy="457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9368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ChangeArrowheads="1"/>
          </p:cNvSpPr>
          <p:nvPr/>
        </p:nvSpPr>
        <p:spPr bwMode="white">
          <a:xfrm>
            <a:off x="647700" y="6283325"/>
            <a:ext cx="3114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eaLnBrk="0" hangingPunct="0">
              <a:lnSpc>
                <a:spcPts val="1300"/>
              </a:lnSpc>
              <a:spcBef>
                <a:spcPts val="400"/>
              </a:spcBef>
              <a:spcAft>
                <a:spcPts val="700"/>
              </a:spcAft>
              <a:tabLst>
                <a:tab pos="292100" algn="l"/>
              </a:tabLst>
            </a:pPr>
            <a:endParaRPr lang="en-GB" altLang="en-US" sz="1100" b="0">
              <a:solidFill>
                <a:srgbClr val="FFFFFF"/>
              </a:solidFill>
            </a:endParaRPr>
          </a:p>
        </p:txBody>
      </p:sp>
      <p:sp>
        <p:nvSpPr>
          <p:cNvPr id="20484" name="Text Box 4"/>
          <p:cNvSpPr txBox="1">
            <a:spLocks noChangeArrowheads="1"/>
          </p:cNvSpPr>
          <p:nvPr/>
        </p:nvSpPr>
        <p:spPr bwMode="auto">
          <a:xfrm>
            <a:off x="3485687" y="1893688"/>
            <a:ext cx="3105150" cy="4524315"/>
          </a:xfrm>
          <a:prstGeom prst="rect">
            <a:avLst/>
          </a:prstGeom>
          <a:solidFill>
            <a:srgbClr val="FFECAF"/>
          </a:solidFill>
          <a:ln w="3175">
            <a:solidFill>
              <a:srgbClr val="000000"/>
            </a:solidFill>
          </a:ln>
        </p:spPr>
        <p:txBody>
          <a:bodyPr wrap="square">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20000"/>
              </a:spcBef>
            </a:pPr>
            <a:r>
              <a:rPr lang="en-US" sz="1800" dirty="0" smtClean="0">
                <a:solidFill>
                  <a:srgbClr val="000000"/>
                </a:solidFill>
              </a:rPr>
              <a:t>          Cyprus</a:t>
            </a:r>
          </a:p>
          <a:p>
            <a:pPr>
              <a:spcBef>
                <a:spcPct val="20000"/>
              </a:spcBef>
            </a:pPr>
            <a:endParaRPr lang="en-US" sz="1800" b="0" dirty="0" smtClean="0">
              <a:solidFill>
                <a:srgbClr val="000000"/>
              </a:solidFill>
              <a:cs typeface="Arial" charset="0"/>
            </a:endParaRPr>
          </a:p>
          <a:p>
            <a:pPr>
              <a:spcBef>
                <a:spcPct val="20000"/>
              </a:spcBef>
            </a:pPr>
            <a:r>
              <a:rPr lang="en-US" sz="1600" b="0" dirty="0" smtClean="0">
                <a:solidFill>
                  <a:srgbClr val="000000"/>
                </a:solidFill>
                <a:cs typeface="Arial" charset="0"/>
              </a:rPr>
              <a:t>Much simpler tax provisions and no CFC rules</a:t>
            </a:r>
          </a:p>
          <a:p>
            <a:pPr>
              <a:spcBef>
                <a:spcPct val="20000"/>
              </a:spcBef>
            </a:pPr>
            <a:endParaRPr lang="en-US" sz="1600" b="0" dirty="0">
              <a:solidFill>
                <a:srgbClr val="000000"/>
              </a:solidFill>
              <a:cs typeface="Arial" charset="0"/>
            </a:endParaRPr>
          </a:p>
          <a:p>
            <a:pPr>
              <a:spcBef>
                <a:spcPct val="20000"/>
              </a:spcBef>
            </a:pPr>
            <a:r>
              <a:rPr lang="en-US" sz="1600" b="0" dirty="0" smtClean="0">
                <a:solidFill>
                  <a:srgbClr val="000000"/>
                </a:solidFill>
                <a:cs typeface="Arial" charset="0"/>
              </a:rPr>
              <a:t>Lower tax for trading activities</a:t>
            </a:r>
          </a:p>
          <a:p>
            <a:pPr>
              <a:spcBef>
                <a:spcPct val="20000"/>
              </a:spcBef>
            </a:pPr>
            <a:endParaRPr lang="en-US" sz="1600" b="0" dirty="0">
              <a:solidFill>
                <a:srgbClr val="000000"/>
              </a:solidFill>
              <a:cs typeface="Arial" charset="0"/>
            </a:endParaRPr>
          </a:p>
          <a:p>
            <a:pPr>
              <a:spcBef>
                <a:spcPct val="20000"/>
              </a:spcBef>
            </a:pPr>
            <a:r>
              <a:rPr lang="en-US" sz="1600" b="0" dirty="0" smtClean="0">
                <a:solidFill>
                  <a:srgbClr val="000000"/>
                </a:solidFill>
                <a:cs typeface="Arial" charset="0"/>
              </a:rPr>
              <a:t>More stable tax regime</a:t>
            </a:r>
          </a:p>
          <a:p>
            <a:pPr>
              <a:spcBef>
                <a:spcPct val="20000"/>
              </a:spcBef>
            </a:pPr>
            <a:endParaRPr lang="en-US" sz="1200" b="0" dirty="0" smtClean="0">
              <a:solidFill>
                <a:srgbClr val="000000"/>
              </a:solidFill>
              <a:cs typeface="Arial" charset="0"/>
            </a:endParaRPr>
          </a:p>
          <a:p>
            <a:pPr>
              <a:spcBef>
                <a:spcPct val="20000"/>
              </a:spcBef>
            </a:pPr>
            <a:r>
              <a:rPr lang="en-US" sz="1600" b="0" dirty="0" smtClean="0">
                <a:solidFill>
                  <a:srgbClr val="000000"/>
                </a:solidFill>
                <a:cs typeface="Arial" charset="0"/>
              </a:rPr>
              <a:t>Best DTTs with Russia, Ukraine and South Africa</a:t>
            </a:r>
            <a:br>
              <a:rPr lang="en-US" sz="1600" b="0" dirty="0" smtClean="0">
                <a:solidFill>
                  <a:srgbClr val="000000"/>
                </a:solidFill>
                <a:cs typeface="Arial" charset="0"/>
              </a:rPr>
            </a:br>
            <a:endParaRPr lang="en-US" b="0" dirty="0" smtClean="0">
              <a:solidFill>
                <a:srgbClr val="000000"/>
              </a:solidFill>
              <a:cs typeface="Arial" charset="0"/>
            </a:endParaRPr>
          </a:p>
          <a:p>
            <a:pPr>
              <a:spcBef>
                <a:spcPct val="20000"/>
              </a:spcBef>
            </a:pPr>
            <a:r>
              <a:rPr lang="en-US" sz="1600" b="0" dirty="0">
                <a:solidFill>
                  <a:srgbClr val="000000"/>
                </a:solidFill>
                <a:cs typeface="Arial" charset="0"/>
              </a:rPr>
              <a:t>Less costly to </a:t>
            </a:r>
            <a:r>
              <a:rPr lang="en-US" sz="1600" b="0" dirty="0" smtClean="0">
                <a:solidFill>
                  <a:srgbClr val="000000"/>
                </a:solidFill>
                <a:cs typeface="Arial" charset="0"/>
              </a:rPr>
              <a:t>maintain and easier to setup substance and move key personnel </a:t>
            </a:r>
          </a:p>
          <a:p>
            <a:pPr>
              <a:spcBef>
                <a:spcPct val="20000"/>
              </a:spcBef>
            </a:pPr>
            <a:r>
              <a:rPr lang="en-US" sz="1600" dirty="0" smtClean="0">
                <a:solidFill>
                  <a:srgbClr val="C00000"/>
                </a:solidFill>
                <a:cs typeface="Arial" charset="0"/>
              </a:rPr>
              <a:t>‘comparative cost advantage’</a:t>
            </a:r>
            <a:endParaRPr lang="en-US" sz="1800" dirty="0" smtClean="0">
              <a:solidFill>
                <a:srgbClr val="C00000"/>
              </a:solidFill>
              <a:cs typeface="Arial" charset="0"/>
            </a:endParaRPr>
          </a:p>
        </p:txBody>
      </p:sp>
      <p:sp>
        <p:nvSpPr>
          <p:cNvPr id="20485" name="Text Box 2"/>
          <p:cNvSpPr txBox="1">
            <a:spLocks noChangeArrowheads="1"/>
          </p:cNvSpPr>
          <p:nvPr/>
        </p:nvSpPr>
        <p:spPr bwMode="auto">
          <a:xfrm>
            <a:off x="144000" y="576000"/>
            <a:ext cx="97885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r>
              <a:rPr lang="en-US" dirty="0">
                <a:solidFill>
                  <a:schemeClr val="bg1"/>
                </a:solidFill>
              </a:rPr>
              <a:t>Considerations when planning for structures with cross border transactions</a:t>
            </a:r>
          </a:p>
          <a:p>
            <a:pPr eaLnBrk="1" hangingPunct="1"/>
            <a:r>
              <a:rPr lang="en-US" sz="1600" dirty="0">
                <a:solidFill>
                  <a:schemeClr val="bg1"/>
                </a:solidFill>
              </a:rPr>
              <a:t> </a:t>
            </a:r>
          </a:p>
        </p:txBody>
      </p:sp>
      <p:pic>
        <p:nvPicPr>
          <p:cNvPr id="10" name="Picture 6" descr="dbi_flag_cypr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8683" y="1700807"/>
            <a:ext cx="539750" cy="38576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529876"/>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568" y="887234"/>
            <a:ext cx="10440695" cy="5872891"/>
          </a:xfrm>
          <a:prstGeom prst="rect">
            <a:avLst/>
          </a:prstGeom>
        </p:spPr>
      </p:pic>
      <p:sp>
        <p:nvSpPr>
          <p:cNvPr id="9" name="Text Box 3"/>
          <p:cNvSpPr txBox="1">
            <a:spLocks noChangeArrowheads="1"/>
          </p:cNvSpPr>
          <p:nvPr/>
        </p:nvSpPr>
        <p:spPr bwMode="auto">
          <a:xfrm>
            <a:off x="56456" y="548680"/>
            <a:ext cx="5325493" cy="338554"/>
          </a:xfrm>
          <a:prstGeom prst="rect">
            <a:avLst/>
          </a:prstGeom>
          <a:noFill/>
          <a:ln w="9525">
            <a:noFill/>
            <a:miter lim="800000"/>
            <a:headEnd/>
            <a:tailEnd/>
          </a:ln>
        </p:spPr>
        <p:txBody>
          <a:bodyPr wrap="square">
            <a:spAutoFit/>
          </a:bodyPr>
          <a:lstStyle/>
          <a:p>
            <a:r>
              <a:rPr lang="en-US" sz="1600" dirty="0" smtClean="0">
                <a:solidFill>
                  <a:schemeClr val="bg1"/>
                </a:solidFill>
              </a:rPr>
              <a:t>WHY CYPRUS</a:t>
            </a:r>
            <a:endParaRPr lang="en-US" sz="1600" dirty="0">
              <a:solidFill>
                <a:schemeClr val="bg1"/>
              </a:solidFill>
            </a:endParaRPr>
          </a:p>
        </p:txBody>
      </p:sp>
      <p:sp>
        <p:nvSpPr>
          <p:cNvPr id="8" name="Rectangle 4"/>
          <p:cNvSpPr>
            <a:spLocks noChangeArrowheads="1"/>
          </p:cNvSpPr>
          <p:nvPr/>
        </p:nvSpPr>
        <p:spPr bwMode="auto">
          <a:xfrm>
            <a:off x="3802332" y="2373813"/>
            <a:ext cx="6120680" cy="3539430"/>
          </a:xfrm>
          <a:prstGeom prst="rect">
            <a:avLst/>
          </a:prstGeom>
          <a:solidFill>
            <a:srgbClr val="4880A7">
              <a:alpha val="80000"/>
            </a:srgbClr>
          </a:solidFill>
          <a:ln w="19050">
            <a:noFill/>
            <a:miter lim="800000"/>
            <a:headEnd/>
            <a:tailEnd/>
          </a:ln>
        </p:spPr>
        <p:txBody>
          <a:bodyPr wrap="square">
            <a:spAutoFit/>
          </a:bodyPr>
          <a:lstStyle/>
          <a:p>
            <a:pPr marL="285750" indent="-285750" eaLnBrk="0" hangingPunct="0">
              <a:lnSpc>
                <a:spcPct val="150000"/>
              </a:lnSpc>
              <a:buFont typeface="Arial" panose="020B0604020202020204" pitchFamily="34" charset="0"/>
              <a:buChar char="•"/>
              <a:defRPr/>
            </a:pPr>
            <a:r>
              <a:rPr lang="en-US" sz="1800" dirty="0" smtClean="0">
                <a:solidFill>
                  <a:schemeClr val="bg1"/>
                </a:solidFill>
              </a:rPr>
              <a:t>Established </a:t>
            </a:r>
            <a:r>
              <a:rPr lang="en-US" sz="1800" dirty="0">
                <a:solidFill>
                  <a:schemeClr val="bg1"/>
                </a:solidFill>
              </a:rPr>
              <a:t>International </a:t>
            </a:r>
            <a:r>
              <a:rPr lang="en-US" sz="1800" dirty="0" smtClean="0">
                <a:solidFill>
                  <a:schemeClr val="bg1"/>
                </a:solidFill>
              </a:rPr>
              <a:t>Business Centre</a:t>
            </a:r>
            <a:endParaRPr lang="en-US" sz="1800" dirty="0">
              <a:solidFill>
                <a:schemeClr val="bg1"/>
              </a:solidFill>
            </a:endParaRPr>
          </a:p>
          <a:p>
            <a:pPr marL="285750" indent="-285750" eaLnBrk="0" hangingPunct="0">
              <a:lnSpc>
                <a:spcPct val="150000"/>
              </a:lnSpc>
              <a:buFont typeface="Arial" panose="020B0604020202020204" pitchFamily="34" charset="0"/>
              <a:buChar char="•"/>
              <a:defRPr/>
            </a:pPr>
            <a:r>
              <a:rPr lang="en-US" sz="1800" dirty="0" smtClean="0">
                <a:solidFill>
                  <a:schemeClr val="bg1"/>
                </a:solidFill>
              </a:rPr>
              <a:t>Strategic Geographic </a:t>
            </a:r>
            <a:r>
              <a:rPr lang="en-US" sz="1800" dirty="0">
                <a:solidFill>
                  <a:schemeClr val="bg1"/>
                </a:solidFill>
              </a:rPr>
              <a:t>Location</a:t>
            </a:r>
          </a:p>
          <a:p>
            <a:pPr marL="285750" indent="-285750" eaLnBrk="0" hangingPunct="0">
              <a:lnSpc>
                <a:spcPct val="150000"/>
              </a:lnSpc>
              <a:buFont typeface="Arial" panose="020B0604020202020204" pitchFamily="34" charset="0"/>
              <a:buChar char="•"/>
              <a:defRPr/>
            </a:pPr>
            <a:r>
              <a:rPr lang="en-US" sz="1800" dirty="0" smtClean="0">
                <a:solidFill>
                  <a:schemeClr val="bg1"/>
                </a:solidFill>
              </a:rPr>
              <a:t>Modern Banking </a:t>
            </a:r>
            <a:r>
              <a:rPr lang="en-US" sz="1800" dirty="0">
                <a:solidFill>
                  <a:schemeClr val="bg1"/>
                </a:solidFill>
              </a:rPr>
              <a:t>System</a:t>
            </a:r>
          </a:p>
          <a:p>
            <a:pPr marL="285750" indent="-285750" eaLnBrk="0" hangingPunct="0">
              <a:lnSpc>
                <a:spcPct val="150000"/>
              </a:lnSpc>
              <a:buFont typeface="Arial" panose="020B0604020202020204" pitchFamily="34" charset="0"/>
              <a:buChar char="•"/>
              <a:defRPr/>
            </a:pPr>
            <a:r>
              <a:rPr lang="en-US" sz="1800" dirty="0" smtClean="0">
                <a:solidFill>
                  <a:schemeClr val="bg1"/>
                </a:solidFill>
              </a:rPr>
              <a:t>Advanced </a:t>
            </a:r>
            <a:r>
              <a:rPr lang="en-US" sz="1800" dirty="0">
                <a:solidFill>
                  <a:schemeClr val="bg1"/>
                </a:solidFill>
              </a:rPr>
              <a:t>Telecommunications and Infrastructure</a:t>
            </a:r>
          </a:p>
          <a:p>
            <a:pPr marL="285750" indent="-285750" eaLnBrk="0" hangingPunct="0">
              <a:lnSpc>
                <a:spcPct val="150000"/>
              </a:lnSpc>
              <a:buFont typeface="Arial" panose="020B0604020202020204" pitchFamily="34" charset="0"/>
              <a:buChar char="•"/>
              <a:defRPr/>
            </a:pPr>
            <a:r>
              <a:rPr lang="en-US" sz="1800" dirty="0" smtClean="0">
                <a:solidFill>
                  <a:schemeClr val="bg1"/>
                </a:solidFill>
              </a:rPr>
              <a:t>High </a:t>
            </a:r>
            <a:r>
              <a:rPr lang="en-US" sz="1800" dirty="0">
                <a:solidFill>
                  <a:schemeClr val="bg1"/>
                </a:solidFill>
              </a:rPr>
              <a:t>Level of Professional </a:t>
            </a:r>
            <a:r>
              <a:rPr lang="en-US" sz="1800" dirty="0" smtClean="0">
                <a:solidFill>
                  <a:schemeClr val="bg1"/>
                </a:solidFill>
              </a:rPr>
              <a:t>Services</a:t>
            </a:r>
          </a:p>
          <a:p>
            <a:pPr marL="285750" indent="-285750" eaLnBrk="0" hangingPunct="0">
              <a:lnSpc>
                <a:spcPct val="150000"/>
              </a:lnSpc>
              <a:buFont typeface="Arial" panose="020B0604020202020204" pitchFamily="34" charset="0"/>
              <a:buChar char="•"/>
              <a:defRPr/>
            </a:pPr>
            <a:r>
              <a:rPr lang="en-US" sz="1800" dirty="0" smtClean="0">
                <a:solidFill>
                  <a:schemeClr val="bg1"/>
                </a:solidFill>
              </a:rPr>
              <a:t>Developed Legal system based on Common Law  </a:t>
            </a:r>
          </a:p>
          <a:p>
            <a:pPr eaLnBrk="0" hangingPunct="0">
              <a:defRPr/>
            </a:pPr>
            <a:r>
              <a:rPr lang="en-US" sz="1800" dirty="0">
                <a:solidFill>
                  <a:schemeClr val="bg1"/>
                </a:solidFill>
              </a:rPr>
              <a:t> </a:t>
            </a:r>
            <a:r>
              <a:rPr lang="en-US" sz="1800" dirty="0" smtClean="0">
                <a:solidFill>
                  <a:schemeClr val="bg1"/>
                </a:solidFill>
              </a:rPr>
              <a:t>    and Principles of Equity </a:t>
            </a:r>
            <a:r>
              <a:rPr lang="en-US" dirty="0" smtClean="0">
                <a:solidFill>
                  <a:schemeClr val="bg1"/>
                </a:solidFill>
              </a:rPr>
              <a:t>(easily understood and preferred)</a:t>
            </a:r>
            <a:br>
              <a:rPr lang="en-US" dirty="0" smtClean="0">
                <a:solidFill>
                  <a:schemeClr val="bg1"/>
                </a:solidFill>
              </a:rPr>
            </a:br>
            <a:endParaRPr lang="en-US" dirty="0" smtClean="0">
              <a:solidFill>
                <a:schemeClr val="bg1"/>
              </a:solidFill>
            </a:endParaRPr>
          </a:p>
          <a:p>
            <a:pPr eaLnBrk="0" hangingPunct="0">
              <a:lnSpc>
                <a:spcPct val="150000"/>
              </a:lnSpc>
              <a:defRPr/>
            </a:pPr>
            <a:r>
              <a:rPr lang="en-US" sz="2000" dirty="0" smtClean="0">
                <a:solidFill>
                  <a:schemeClr val="bg1"/>
                </a:solidFill>
                <a:sym typeface="Wingdings" pitchFamily="2" charset="2"/>
              </a:rPr>
              <a:t>  </a:t>
            </a:r>
            <a:r>
              <a:rPr lang="en-US" sz="2000" dirty="0" smtClean="0">
                <a:solidFill>
                  <a:srgbClr val="0000FF"/>
                </a:solidFill>
                <a:sym typeface="Wingdings" pitchFamily="2" charset="2"/>
              </a:rPr>
              <a:t>+</a:t>
            </a:r>
            <a:r>
              <a:rPr lang="en-US" sz="2000" dirty="0" smtClean="0">
                <a:solidFill>
                  <a:srgbClr val="0000FF"/>
                </a:solidFill>
              </a:rPr>
              <a:t>  Attractive </a:t>
            </a:r>
            <a:r>
              <a:rPr lang="en-US" sz="2000" dirty="0">
                <a:solidFill>
                  <a:srgbClr val="0000FF"/>
                </a:solidFill>
              </a:rPr>
              <a:t>Tax System</a:t>
            </a:r>
          </a:p>
        </p:txBody>
      </p:sp>
      <p:pic>
        <p:nvPicPr>
          <p:cNvPr id="6" name="Picture 6" descr="dbi_flag_cyprus"/>
          <p:cNvPicPr>
            <a:picLocks noChangeAspect="1" noChangeArrowheads="1"/>
          </p:cNvPicPr>
          <p:nvPr/>
        </p:nvPicPr>
        <p:blipFill>
          <a:blip r:embed="rId4" cstate="print"/>
          <a:srcRect/>
          <a:stretch>
            <a:fillRect/>
          </a:stretch>
        </p:blipFill>
        <p:spPr bwMode="auto">
          <a:xfrm>
            <a:off x="5961112" y="260648"/>
            <a:ext cx="1332440" cy="864096"/>
          </a:xfrm>
          <a:prstGeom prst="rect">
            <a:avLst/>
          </a:prstGeom>
          <a:noFill/>
          <a:ln w="9525">
            <a:solidFill>
              <a:srgbClr val="000000"/>
            </a:solidFill>
            <a:miter lim="800000"/>
            <a:headEnd/>
            <a:tailEnd/>
          </a:ln>
        </p:spPr>
      </p:pic>
    </p:spTree>
    <p:extLst>
      <p:ext uri="{BB962C8B-B14F-4D97-AF65-F5344CB8AC3E}">
        <p14:creationId xmlns:p14="http://schemas.microsoft.com/office/powerpoint/2010/main" val="24600234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4564" y="3654850"/>
            <a:ext cx="2133065" cy="1510210"/>
          </a:xfrm>
          <a:prstGeom prst="rect">
            <a:avLst/>
          </a:prstGeom>
        </p:spPr>
      </p:pic>
      <p:pic>
        <p:nvPicPr>
          <p:cNvPr id="1026" name="Picture 2" descr="http://vyungts.files.wordpress.com/2007/07/china-map-with-flag-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36018" y="2246038"/>
            <a:ext cx="2096010" cy="157363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globalvisas.com/images/content/eu_nations.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56" y="1482334"/>
            <a:ext cx="4896544" cy="4923747"/>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3"/>
          <p:cNvSpPr txBox="1">
            <a:spLocks noChangeArrowheads="1"/>
          </p:cNvSpPr>
          <p:nvPr/>
        </p:nvSpPr>
        <p:spPr bwMode="auto">
          <a:xfrm>
            <a:off x="144000" y="576000"/>
            <a:ext cx="9433048" cy="307777"/>
          </a:xfrm>
          <a:prstGeom prst="rect">
            <a:avLst/>
          </a:prstGeom>
          <a:noFill/>
          <a:ln w="9525">
            <a:noFill/>
            <a:miter lim="800000"/>
            <a:headEnd/>
            <a:tailEnd/>
          </a:ln>
        </p:spPr>
        <p:txBody>
          <a:bodyPr wrap="square">
            <a:spAutoFit/>
          </a:bodyPr>
          <a:lstStyle/>
          <a:p>
            <a:r>
              <a:rPr lang="en-US" dirty="0" smtClean="0">
                <a:solidFill>
                  <a:schemeClr val="bg1"/>
                </a:solidFill>
              </a:rPr>
              <a:t>CYPRUS:  Gateway  to Europe</a:t>
            </a:r>
            <a:endParaRPr lang="en-US" dirty="0">
              <a:solidFill>
                <a:schemeClr val="bg1"/>
              </a:solidFill>
            </a:endParaRPr>
          </a:p>
        </p:txBody>
      </p:sp>
      <p:sp>
        <p:nvSpPr>
          <p:cNvPr id="5" name="Oval 4"/>
          <p:cNvSpPr/>
          <p:nvPr/>
        </p:nvSpPr>
        <p:spPr bwMode="auto">
          <a:xfrm>
            <a:off x="4808984" y="5661248"/>
            <a:ext cx="914400" cy="914400"/>
          </a:xfrm>
          <a:prstGeom prst="ellipse">
            <a:avLst/>
          </a:prstGeom>
          <a:no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23" name="Rectangle 10"/>
          <p:cNvSpPr>
            <a:spLocks noChangeArrowheads="1"/>
          </p:cNvSpPr>
          <p:nvPr/>
        </p:nvSpPr>
        <p:spPr bwMode="auto">
          <a:xfrm>
            <a:off x="5385048" y="1335657"/>
            <a:ext cx="3728864" cy="830997"/>
          </a:xfrm>
          <a:prstGeom prst="rect">
            <a:avLst/>
          </a:prstGeom>
          <a:noFill/>
          <a:ln w="9525">
            <a:noFill/>
            <a:miter lim="800000"/>
            <a:headEnd/>
            <a:tailEnd/>
          </a:ln>
        </p:spPr>
        <p:txBody>
          <a:bodyPr wrap="square">
            <a:spAutoFit/>
          </a:bodyPr>
          <a:lstStyle/>
          <a:p>
            <a:r>
              <a:rPr lang="en-US" sz="1600" dirty="0" smtClean="0">
                <a:solidFill>
                  <a:srgbClr val="C00000"/>
                </a:solidFill>
              </a:rPr>
              <a:t>Increased demand by non-European individuals and companies to have access to Europe …</a:t>
            </a:r>
          </a:p>
        </p:txBody>
      </p:sp>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1433" y="2318190"/>
            <a:ext cx="2496077" cy="1474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985" y="1628800"/>
            <a:ext cx="1182631"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http://us.cdn4.123rf.com/168nwm/akud/akud1003/akud100300014/6648986-cartoon-styled-bridg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648859">
            <a:off x="4764746" y="4761032"/>
            <a:ext cx="1986443" cy="916941"/>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0"/>
          <p:cNvSpPr>
            <a:spLocks noChangeArrowheads="1"/>
          </p:cNvSpPr>
          <p:nvPr/>
        </p:nvSpPr>
        <p:spPr bwMode="auto">
          <a:xfrm>
            <a:off x="7780354" y="4571553"/>
            <a:ext cx="885794" cy="523220"/>
          </a:xfrm>
          <a:prstGeom prst="rect">
            <a:avLst/>
          </a:prstGeom>
          <a:noFill/>
          <a:ln w="9525">
            <a:noFill/>
            <a:miter lim="800000"/>
            <a:headEnd/>
            <a:tailEnd/>
          </a:ln>
        </p:spPr>
        <p:txBody>
          <a:bodyPr wrap="square">
            <a:spAutoFit/>
          </a:bodyPr>
          <a:lstStyle/>
          <a:p>
            <a:r>
              <a:rPr lang="en-US" dirty="0" smtClean="0">
                <a:solidFill>
                  <a:schemeClr val="bg2"/>
                </a:solidFill>
              </a:rPr>
              <a:t>Middle East</a:t>
            </a:r>
          </a:p>
        </p:txBody>
      </p:sp>
      <p:pic>
        <p:nvPicPr>
          <p:cNvPr id="1028" name="Picture 4" descr="Africa outline map"/>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43249" y="5086856"/>
            <a:ext cx="1720955" cy="16258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ak7.picdn.net/shutterstock/videos/881944/preview/stock-footage-south-africa-flag-waving.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46946" y="5453690"/>
            <a:ext cx="599235" cy="33557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0"/>
          <p:cNvSpPr>
            <a:spLocks noChangeArrowheads="1"/>
          </p:cNvSpPr>
          <p:nvPr/>
        </p:nvSpPr>
        <p:spPr bwMode="auto">
          <a:xfrm>
            <a:off x="7224420" y="5870056"/>
            <a:ext cx="485650" cy="307777"/>
          </a:xfrm>
          <a:prstGeom prst="rect">
            <a:avLst/>
          </a:prstGeom>
          <a:noFill/>
          <a:ln w="9525">
            <a:noFill/>
            <a:miter lim="800000"/>
            <a:headEnd/>
            <a:tailEnd/>
          </a:ln>
        </p:spPr>
        <p:txBody>
          <a:bodyPr wrap="square">
            <a:spAutoFit/>
          </a:bodyPr>
          <a:lstStyle/>
          <a:p>
            <a:r>
              <a:rPr lang="en-US" dirty="0" smtClean="0">
                <a:solidFill>
                  <a:schemeClr val="bg2"/>
                </a:solidFill>
              </a:rPr>
              <a:t>SA</a:t>
            </a:r>
          </a:p>
        </p:txBody>
      </p:sp>
      <p:sp>
        <p:nvSpPr>
          <p:cNvPr id="4" name="Oval 3"/>
          <p:cNvSpPr/>
          <p:nvPr/>
        </p:nvSpPr>
        <p:spPr bwMode="auto">
          <a:xfrm>
            <a:off x="4424285" y="5782312"/>
            <a:ext cx="648072" cy="504056"/>
          </a:xfrm>
          <a:prstGeom prst="ellipse">
            <a:avLst/>
          </a:prstGeom>
          <a:noFill/>
          <a:ln w="476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1607678753"/>
      </p:ext>
    </p:extLst>
  </p:cSld>
  <p:clrMapOvr>
    <a:masterClrMapping/>
  </p:clrMapOvr>
  <p:timing>
    <p:tnLst>
      <p:par>
        <p:cTn id="1" dur="indefinite" restart="never" nodeType="tmRoot"/>
      </p:par>
    </p:tnLst>
  </p:timing>
</p:sld>
</file>

<file path=ppt/theme/theme1.xml><?xml version="1.0" encoding="utf-8"?>
<a:theme xmlns:a="http://schemas.openxmlformats.org/drawingml/2006/main" name="13_totalserve ITPA">
  <a:themeElements>
    <a:clrScheme name="13_totalserve ITPA 8">
      <a:dk1>
        <a:srgbClr val="58572B"/>
      </a:dk1>
      <a:lt1>
        <a:srgbClr val="FFFFFF"/>
      </a:lt1>
      <a:dk2>
        <a:srgbClr val="808000"/>
      </a:dk2>
      <a:lt2>
        <a:srgbClr val="333333"/>
      </a:lt2>
      <a:accent1>
        <a:srgbClr val="CCCC99"/>
      </a:accent1>
      <a:accent2>
        <a:srgbClr val="FFFFCC"/>
      </a:accent2>
      <a:accent3>
        <a:srgbClr val="FFFFFF"/>
      </a:accent3>
      <a:accent4>
        <a:srgbClr val="4A4923"/>
      </a:accent4>
      <a:accent5>
        <a:srgbClr val="E2E2CA"/>
      </a:accent5>
      <a:accent6>
        <a:srgbClr val="E7E7B9"/>
      </a:accent6>
      <a:hlink>
        <a:srgbClr val="990000"/>
      </a:hlink>
      <a:folHlink>
        <a:srgbClr val="663300"/>
      </a:folHlink>
    </a:clrScheme>
    <a:fontScheme name="13_totalserve ITP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13_totalserve ITPA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3_totalserve ITPA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3_totalserve ITPA 3">
        <a:dk1>
          <a:srgbClr val="4D4D4D"/>
        </a:dk1>
        <a:lt1>
          <a:srgbClr val="FFFFD9"/>
        </a:lt1>
        <a:dk2>
          <a:srgbClr val="000000"/>
        </a:dk2>
        <a:lt2>
          <a:srgbClr val="7F7F7D"/>
        </a:lt2>
        <a:accent1>
          <a:srgbClr val="DEDACF"/>
        </a:accent1>
        <a:accent2>
          <a:srgbClr val="536D89"/>
        </a:accent2>
        <a:accent3>
          <a:srgbClr val="FFFFE9"/>
        </a:accent3>
        <a:accent4>
          <a:srgbClr val="404040"/>
        </a:accent4>
        <a:accent5>
          <a:srgbClr val="ECEAE4"/>
        </a:accent5>
        <a:accent6>
          <a:srgbClr val="4A627C"/>
        </a:accent6>
        <a:hlink>
          <a:srgbClr val="943C35"/>
        </a:hlink>
        <a:folHlink>
          <a:srgbClr val="63406A"/>
        </a:folHlink>
      </a:clrScheme>
      <a:clrMap bg1="lt1" tx1="dk1" bg2="lt2" tx2="dk2" accent1="accent1" accent2="accent2" accent3="accent3" accent4="accent4" accent5="accent5" accent6="accent6" hlink="hlink" folHlink="folHlink"/>
    </a:extraClrScheme>
    <a:extraClrScheme>
      <a:clrScheme name="13_totalserve ITP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FF9900"/>
        </a:folHlink>
      </a:clrScheme>
      <a:clrMap bg1="lt1" tx1="dk1" bg2="lt2" tx2="dk2" accent1="accent1" accent2="accent2" accent3="accent3" accent4="accent4" accent5="accent5" accent6="accent6" hlink="hlink" folHlink="folHlink"/>
    </a:extraClrScheme>
    <a:extraClrScheme>
      <a:clrScheme name="13_totalserve ITPA 5">
        <a:dk1>
          <a:srgbClr val="000000"/>
        </a:dk1>
        <a:lt1>
          <a:srgbClr val="DEF6F1"/>
        </a:lt1>
        <a:dk2>
          <a:srgbClr val="000000"/>
        </a:dk2>
        <a:lt2>
          <a:srgbClr val="969696"/>
        </a:lt2>
        <a:accent1>
          <a:srgbClr val="E1EAED"/>
        </a:accent1>
        <a:accent2>
          <a:srgbClr val="8DC6FF"/>
        </a:accent2>
        <a:accent3>
          <a:srgbClr val="ECFAF7"/>
        </a:accent3>
        <a:accent4>
          <a:srgbClr val="000000"/>
        </a:accent4>
        <a:accent5>
          <a:srgbClr val="EEF3F4"/>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3_totalserve ITPA 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85B400"/>
        </a:folHlink>
      </a:clrScheme>
      <a:clrMap bg1="lt1" tx1="dk1" bg2="lt2" tx2="dk2" accent1="accent1" accent2="accent2" accent3="accent3" accent4="accent4" accent5="accent5" accent6="accent6" hlink="hlink" folHlink="folHlink"/>
    </a:extraClrScheme>
    <a:extraClrScheme>
      <a:clrScheme name="13_totalserve ITPA 7">
        <a:dk1>
          <a:srgbClr val="666666"/>
        </a:dk1>
        <a:lt1>
          <a:srgbClr val="FFFFFF"/>
        </a:lt1>
        <a:dk2>
          <a:srgbClr val="000000"/>
        </a:dk2>
        <a:lt2>
          <a:srgbClr val="333333"/>
        </a:lt2>
        <a:accent1>
          <a:srgbClr val="D7DCC8"/>
        </a:accent1>
        <a:accent2>
          <a:srgbClr val="8DC6FF"/>
        </a:accent2>
        <a:accent3>
          <a:srgbClr val="FFFFFF"/>
        </a:accent3>
        <a:accent4>
          <a:srgbClr val="565656"/>
        </a:accent4>
        <a:accent5>
          <a:srgbClr val="E8EBE0"/>
        </a:accent5>
        <a:accent6>
          <a:srgbClr val="7FB3E7"/>
        </a:accent6>
        <a:hlink>
          <a:srgbClr val="0066CC"/>
        </a:hlink>
        <a:folHlink>
          <a:srgbClr val="FF9933"/>
        </a:folHlink>
      </a:clrScheme>
      <a:clrMap bg1="lt1" tx1="dk1" bg2="lt2" tx2="dk2" accent1="accent1" accent2="accent2" accent3="accent3" accent4="accent4" accent5="accent5" accent6="accent6" hlink="hlink" folHlink="folHlink"/>
    </a:extraClrScheme>
    <a:extraClrScheme>
      <a:clrScheme name="13_totalserve ITPA 8">
        <a:dk1>
          <a:srgbClr val="58572B"/>
        </a:dk1>
        <a:lt1>
          <a:srgbClr val="FFFFFF"/>
        </a:lt1>
        <a:dk2>
          <a:srgbClr val="808000"/>
        </a:dk2>
        <a:lt2>
          <a:srgbClr val="333333"/>
        </a:lt2>
        <a:accent1>
          <a:srgbClr val="CCCC99"/>
        </a:accent1>
        <a:accent2>
          <a:srgbClr val="FFFFCC"/>
        </a:accent2>
        <a:accent3>
          <a:srgbClr val="FFFFFF"/>
        </a:accent3>
        <a:accent4>
          <a:srgbClr val="4A4923"/>
        </a:accent4>
        <a:accent5>
          <a:srgbClr val="E2E2CA"/>
        </a:accent5>
        <a:accent6>
          <a:srgbClr val="E7E7B9"/>
        </a:accent6>
        <a:hlink>
          <a:srgbClr val="990000"/>
        </a:hlink>
        <a:folHlink>
          <a:srgbClr val="663300"/>
        </a:folHlink>
      </a:clrScheme>
      <a:clrMap bg1="lt1" tx1="dk1" bg2="lt2" tx2="dk2" accent1="accent1" accent2="accent2" accent3="accent3" accent4="accent4" accent5="accent5" accent6="accent6" hlink="hlink" folHlink="folHlink"/>
    </a:extraClrScheme>
    <a:extraClrScheme>
      <a:clrScheme name="13_totalserve ITPA 9">
        <a:dk1>
          <a:srgbClr val="666633"/>
        </a:dk1>
        <a:lt1>
          <a:srgbClr val="008080"/>
        </a:lt1>
        <a:dk2>
          <a:srgbClr val="808000"/>
        </a:dk2>
        <a:lt2>
          <a:srgbClr val="005A58"/>
        </a:lt2>
        <a:accent1>
          <a:srgbClr val="B5C6B3"/>
        </a:accent1>
        <a:accent2>
          <a:srgbClr val="FFA962"/>
        </a:accent2>
        <a:accent3>
          <a:srgbClr val="AAC0C0"/>
        </a:accent3>
        <a:accent4>
          <a:srgbClr val="56562A"/>
        </a:accent4>
        <a:accent5>
          <a:srgbClr val="D7DFD6"/>
        </a:accent5>
        <a:accent6>
          <a:srgbClr val="E79958"/>
        </a:accent6>
        <a:hlink>
          <a:srgbClr val="FFEFCE"/>
        </a:hlink>
        <a:folHlink>
          <a:srgbClr val="A74101"/>
        </a:folHlink>
      </a:clrScheme>
      <a:clrMap bg1="lt1" tx1="dk1" bg2="lt2" tx2="dk2" accent1="accent1" accent2="accent2" accent3="accent3" accent4="accent4" accent5="accent5" accent6="accent6" hlink="hlink" folHlink="folHlink"/>
    </a:extraClrScheme>
    <a:extraClrScheme>
      <a:clrScheme name="13_totalserve ITPA 10">
        <a:dk1>
          <a:srgbClr val="003366"/>
        </a:dk1>
        <a:lt1>
          <a:srgbClr val="A28E73"/>
        </a:lt1>
        <a:dk2>
          <a:srgbClr val="000099"/>
        </a:dk2>
        <a:lt2>
          <a:srgbClr val="D2C368"/>
        </a:lt2>
        <a:accent1>
          <a:srgbClr val="D1EBEA"/>
        </a:accent1>
        <a:accent2>
          <a:srgbClr val="CEC975"/>
        </a:accent2>
        <a:accent3>
          <a:srgbClr val="AAAACA"/>
        </a:accent3>
        <a:accent4>
          <a:srgbClr val="8A7861"/>
        </a:accent4>
        <a:accent5>
          <a:srgbClr val="E5F3F3"/>
        </a:accent5>
        <a:accent6>
          <a:srgbClr val="BAB669"/>
        </a:accent6>
        <a:hlink>
          <a:srgbClr val="7EBA93"/>
        </a:hlink>
        <a:folHlink>
          <a:srgbClr val="F09D3D"/>
        </a:folHlink>
      </a:clrScheme>
      <a:clrMap bg1="dk2" tx1="lt1" bg2="dk1" tx2="lt2" accent1="accent1" accent2="accent2" accent3="accent3" accent4="accent4" accent5="accent5" accent6="accent6" hlink="hlink" folHlink="folHlink"/>
    </a:extraClrScheme>
    <a:extraClrScheme>
      <a:clrScheme name="13_totalserve ITPA 11">
        <a:dk1>
          <a:srgbClr val="336699"/>
        </a:dk1>
        <a:lt1>
          <a:srgbClr val="969696"/>
        </a:lt1>
        <a:dk2>
          <a:srgbClr val="000000"/>
        </a:dk2>
        <a:lt2>
          <a:srgbClr val="517FA1"/>
        </a:lt2>
        <a:accent1>
          <a:srgbClr val="F3F5DD"/>
        </a:accent1>
        <a:accent2>
          <a:srgbClr val="CB4B0A"/>
        </a:accent2>
        <a:accent3>
          <a:srgbClr val="AAAAAA"/>
        </a:accent3>
        <a:accent4>
          <a:srgbClr val="7F7F7F"/>
        </a:accent4>
        <a:accent5>
          <a:srgbClr val="F8F9EB"/>
        </a:accent5>
        <a:accent6>
          <a:srgbClr val="B84308"/>
        </a:accent6>
        <a:hlink>
          <a:srgbClr val="D4B224"/>
        </a:hlink>
        <a:folHlink>
          <a:srgbClr val="D58E56"/>
        </a:folHlink>
      </a:clrScheme>
      <a:clrMap bg1="dk2" tx1="lt1" bg2="dk1" tx2="lt2" accent1="accent1" accent2="accent2" accent3="accent3" accent4="accent4" accent5="accent5" accent6="accent6" hlink="hlink" folHlink="folHlink"/>
    </a:extraClrScheme>
    <a:extraClrScheme>
      <a:clrScheme name="13_totalserve ITPA 12">
        <a:dk1>
          <a:srgbClr val="5C1F00"/>
        </a:dk1>
        <a:lt1>
          <a:srgbClr val="8FA418"/>
        </a:lt1>
        <a:dk2>
          <a:srgbClr val="800000"/>
        </a:dk2>
        <a:lt2>
          <a:srgbClr val="A89546"/>
        </a:lt2>
        <a:accent1>
          <a:srgbClr val="EDF6BE"/>
        </a:accent1>
        <a:accent2>
          <a:srgbClr val="ADBC00"/>
        </a:accent2>
        <a:accent3>
          <a:srgbClr val="C0AAAA"/>
        </a:accent3>
        <a:accent4>
          <a:srgbClr val="798B13"/>
        </a:accent4>
        <a:accent5>
          <a:srgbClr val="F4FADB"/>
        </a:accent5>
        <a:accent6>
          <a:srgbClr val="9CAA00"/>
        </a:accent6>
        <a:hlink>
          <a:srgbClr val="FF7500"/>
        </a:hlink>
        <a:folHlink>
          <a:srgbClr val="3E5E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TotalTime>
  <Words>802</Words>
  <Application>Microsoft Office PowerPoint</Application>
  <PresentationFormat>A4 Paper (210x297 mm)</PresentationFormat>
  <Paragraphs>188</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Aharoni</vt:lpstr>
      <vt:lpstr>Arial</vt:lpstr>
      <vt:lpstr>Arial Black</vt:lpstr>
      <vt:lpstr>Calibri</vt:lpstr>
      <vt:lpstr>Times New Roman</vt:lpstr>
      <vt:lpstr>Verdana</vt:lpstr>
      <vt:lpstr>Wingdings</vt:lpstr>
      <vt:lpstr>13_totalserve ITPA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thekli</dc:creator>
  <cp:lastModifiedBy>Carly Davis</cp:lastModifiedBy>
  <cp:revision>3528</cp:revision>
  <cp:lastPrinted>2017-02-06T13:00:26Z</cp:lastPrinted>
  <dcterms:created xsi:type="dcterms:W3CDTF">2008-04-09T09:42:40Z</dcterms:created>
  <dcterms:modified xsi:type="dcterms:W3CDTF">2017-10-18T08:16:28Z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TC011813081033</vt:lpwstr>
  </property>
</Properties>
</file>